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5143500" cx="9144000"/>
  <p:notesSz cx="6858000" cy="9144000"/>
  <p:embeddedFontLst>
    <p:embeddedFont>
      <p:font typeface="Roboto Thin"/>
      <p:regular r:id="rId83"/>
      <p:bold r:id="rId84"/>
      <p:italic r:id="rId85"/>
      <p:boldItalic r:id="rId86"/>
    </p:embeddedFont>
    <p:embeddedFont>
      <p:font typeface="Roboto"/>
      <p:regular r:id="rId87"/>
      <p:bold r:id="rId88"/>
      <p:italic r:id="rId89"/>
      <p:boldItalic r:id="rId90"/>
    </p:embeddedFont>
    <p:embeddedFont>
      <p:font typeface="Roboto Mono Light"/>
      <p:regular r:id="rId91"/>
      <p:bold r:id="rId92"/>
      <p:italic r:id="rId93"/>
      <p:boldItalic r:id="rId94"/>
    </p:embeddedFont>
    <p:embeddedFont>
      <p:font typeface="Roboto Light"/>
      <p:regular r:id="rId95"/>
      <p:bold r:id="rId96"/>
      <p:italic r:id="rId97"/>
      <p:boldItalic r:id="rId98"/>
    </p:embeddedFont>
    <p:embeddedFont>
      <p:font typeface="Roboto Mono"/>
      <p:regular r:id="rId99"/>
      <p:bold r:id="rId100"/>
      <p:italic r:id="rId101"/>
      <p:boldItalic r:id="rId102"/>
    </p:embeddedFont>
    <p:embeddedFont>
      <p:font typeface="Comfortaa"/>
      <p:regular r:id="rId103"/>
      <p:bold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8075E6E-D1EF-432D-B9A6-E3E60D22DB5F}">
  <a:tblStyle styleId="{28075E6E-D1EF-432D-B9A6-E3E60D22DB5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4" Type="http://schemas.openxmlformats.org/officeDocument/2006/relationships/font" Target="fonts/Comfortaa-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Comfortaa-regular.fntdata"/><Relationship Id="rId102" Type="http://schemas.openxmlformats.org/officeDocument/2006/relationships/font" Target="fonts/RobotoMono-boldItalic.fntdata"/><Relationship Id="rId101" Type="http://schemas.openxmlformats.org/officeDocument/2006/relationships/font" Target="fonts/RobotoMono-italic.fntdata"/><Relationship Id="rId100" Type="http://schemas.openxmlformats.org/officeDocument/2006/relationships/font" Target="fonts/RobotoMono-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Light-regular.fntdata"/><Relationship Id="rId94" Type="http://schemas.openxmlformats.org/officeDocument/2006/relationships/font" Target="fonts/RobotoMonoLight-boldItalic.fntdata"/><Relationship Id="rId97" Type="http://schemas.openxmlformats.org/officeDocument/2006/relationships/font" Target="fonts/RobotoLight-italic.fntdata"/><Relationship Id="rId96" Type="http://schemas.openxmlformats.org/officeDocument/2006/relationships/font" Target="fonts/RobotoLight-bold.fntdata"/><Relationship Id="rId11" Type="http://schemas.openxmlformats.org/officeDocument/2006/relationships/slide" Target="slides/slide5.xml"/><Relationship Id="rId99" Type="http://schemas.openxmlformats.org/officeDocument/2006/relationships/font" Target="fonts/RobotoMono-regular.fntdata"/><Relationship Id="rId10" Type="http://schemas.openxmlformats.org/officeDocument/2006/relationships/slide" Target="slides/slide4.xml"/><Relationship Id="rId98" Type="http://schemas.openxmlformats.org/officeDocument/2006/relationships/font" Target="fonts/RobotoLight-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MonoLight-regular.fntdata"/><Relationship Id="rId90" Type="http://schemas.openxmlformats.org/officeDocument/2006/relationships/font" Target="fonts/Roboto-boldItalic.fntdata"/><Relationship Id="rId93" Type="http://schemas.openxmlformats.org/officeDocument/2006/relationships/font" Target="fonts/RobotoMonoLight-italic.fntdata"/><Relationship Id="rId92" Type="http://schemas.openxmlformats.org/officeDocument/2006/relationships/font" Target="fonts/RobotoMonoLight-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obotoThin-bold.fntdata"/><Relationship Id="rId83" Type="http://schemas.openxmlformats.org/officeDocument/2006/relationships/font" Target="fonts/RobotoThin-regular.fntdata"/><Relationship Id="rId86" Type="http://schemas.openxmlformats.org/officeDocument/2006/relationships/font" Target="fonts/RobotoThin-boldItalic.fntdata"/><Relationship Id="rId85" Type="http://schemas.openxmlformats.org/officeDocument/2006/relationships/font" Target="fonts/RobotoThin-italic.fntdata"/><Relationship Id="rId88" Type="http://schemas.openxmlformats.org/officeDocument/2006/relationships/font" Target="fonts/Roboto-bold.fntdata"/><Relationship Id="rId87" Type="http://schemas.openxmlformats.org/officeDocument/2006/relationships/font" Target="fonts/Roboto-regular.fntdata"/><Relationship Id="rId89" Type="http://schemas.openxmlformats.org/officeDocument/2006/relationships/font" Target="fonts/Roboto-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Odroid, Joule, Raspberry PI,</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Maybe mention NVidia Jetson (physical size is too large - verify this).</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AutoNum type="arabicPeriod"/>
            </a:pPr>
            <a:r>
              <a:rPr lang="en" sz="1400">
                <a:solidFill>
                  <a:schemeClr val="dk1"/>
                </a:solidFill>
                <a:latin typeface="Roboto Light"/>
                <a:ea typeface="Roboto Light"/>
                <a:cs typeface="Roboto Light"/>
                <a:sym typeface="Roboto Light"/>
              </a:rPr>
              <a:t>Physical size:  eliminate a lot of other embedded boards</a:t>
            </a:r>
            <a:endParaRPr sz="1400">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AutoNum type="arabicPeriod"/>
            </a:pPr>
            <a:r>
              <a:rPr lang="en" sz="1400">
                <a:solidFill>
                  <a:schemeClr val="dk1"/>
                </a:solidFill>
                <a:latin typeface="Roboto Light"/>
                <a:ea typeface="Roboto Light"/>
                <a:cs typeface="Roboto Light"/>
                <a:sym typeface="Roboto Light"/>
              </a:rPr>
              <a:t>Network -&gt; Intel Joule has the best wifi module, which also support wifi</a:t>
            </a:r>
            <a:endParaRPr sz="1400">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AutoNum type="arabicPeriod"/>
            </a:pPr>
            <a:r>
              <a:rPr lang="en" sz="1400">
                <a:solidFill>
                  <a:schemeClr val="dk1"/>
                </a:solidFill>
                <a:latin typeface="Roboto Light"/>
                <a:ea typeface="Roboto Light"/>
                <a:cs typeface="Roboto Light"/>
                <a:sym typeface="Roboto Light"/>
              </a:rPr>
              <a:t>Computing Power, Intel joule is also the best among those three.</a:t>
            </a:r>
            <a:endParaRPr sz="1400">
              <a:solidFill>
                <a:schemeClr val="dk1"/>
              </a:solidFill>
              <a:latin typeface="Roboto Light"/>
              <a:ea typeface="Roboto Light"/>
              <a:cs typeface="Roboto Light"/>
              <a:sym typeface="Roboto Light"/>
            </a:endParaRPr>
          </a:p>
          <a:p>
            <a:pPr indent="-317500" lvl="0" marL="457200">
              <a:spcBef>
                <a:spcPts val="0"/>
              </a:spcBef>
              <a:spcAft>
                <a:spcPts val="0"/>
              </a:spcAft>
              <a:buClr>
                <a:schemeClr val="dk1"/>
              </a:buClr>
              <a:buSzPts val="1400"/>
              <a:buFont typeface="Roboto Light"/>
              <a:buAutoNum type="arabicPeriod"/>
            </a:pPr>
            <a:r>
              <a:rPr lang="en" sz="1400">
                <a:solidFill>
                  <a:schemeClr val="dk1"/>
                </a:solidFill>
                <a:latin typeface="Roboto Light"/>
                <a:ea typeface="Roboto Light"/>
                <a:cs typeface="Roboto Light"/>
                <a:sym typeface="Roboto Light"/>
              </a:rPr>
              <a:t>Raspeberry pi only have usb 2.0, but the intel realsense needs usb 3.0</a:t>
            </a:r>
            <a:endParaRPr sz="1400">
              <a:solidFill>
                <a:schemeClr val="dk1"/>
              </a:solidFill>
              <a:latin typeface="Roboto Light"/>
              <a:ea typeface="Roboto Light"/>
              <a:cs typeface="Roboto Light"/>
              <a:sym typeface="Roboto Light"/>
            </a:endParaRPr>
          </a:p>
          <a:p>
            <a:pPr indent="0" lvl="0" marL="0">
              <a:spcBef>
                <a:spcPts val="0"/>
              </a:spcBef>
              <a:spcAft>
                <a:spcPts val="0"/>
              </a:spcAft>
              <a:buNone/>
            </a:pPr>
            <a:r>
              <a:t/>
            </a:r>
            <a:endParaRPr sz="14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1400">
              <a:solidFill>
                <a:schemeClr val="dk1"/>
              </a:solidFill>
              <a:latin typeface="Roboto Light"/>
              <a:ea typeface="Roboto Light"/>
              <a:cs typeface="Roboto Light"/>
              <a:sym typeface="Roboto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max speed of 802.11 ac, 2.4Gh would support the longer distance wireless transmission, and 5Ghz would support the short distance and high </a:t>
            </a:r>
            <a:r>
              <a:rPr lang="en"/>
              <a:t>transmission</a:t>
            </a:r>
            <a:r>
              <a:rPr lang="en"/>
              <a:t> rate. </a:t>
            </a:r>
            <a:endParaRPr/>
          </a:p>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Discuss your OS choice. Briefly argue for running full OS over embedded microcontroller or ASIC because of software flexibility. (for extensibility, mostly)</a:t>
            </a:r>
            <a:endParaRPr sz="1400">
              <a:solidFill>
                <a:schemeClr val="dk1"/>
              </a:solidFill>
              <a:latin typeface="Roboto Light"/>
              <a:ea typeface="Roboto Light"/>
              <a:cs typeface="Roboto Light"/>
              <a:sym typeface="Roboto Light"/>
            </a:endParaRPr>
          </a:p>
          <a:p>
            <a:pPr indent="0" lvl="0" marL="0">
              <a:spcBef>
                <a:spcPts val="0"/>
              </a:spcBef>
              <a:spcAft>
                <a:spcPts val="0"/>
              </a:spcAft>
              <a:buClr>
                <a:srgbClr val="000000"/>
              </a:buClr>
              <a:buSzPts val="1100"/>
              <a:buFont typeface="Arial"/>
              <a:buNone/>
            </a:pPr>
            <a:r>
              <a:t/>
            </a:r>
            <a:endParaRPr/>
          </a:p>
          <a:p>
            <a:pPr indent="0" lvl="0" marL="0">
              <a:spcBef>
                <a:spcPts val="0"/>
              </a:spcBef>
              <a:spcAft>
                <a:spcPts val="0"/>
              </a:spcAft>
              <a:buNone/>
            </a:pPr>
            <a:r>
              <a:t/>
            </a:r>
            <a:endParaRPr sz="1400">
              <a:solidFill>
                <a:schemeClr val="dk1"/>
              </a:solidFill>
              <a:latin typeface="Roboto Light"/>
              <a:ea typeface="Roboto Light"/>
              <a:cs typeface="Roboto Light"/>
              <a:sym typeface="Roboto Light"/>
            </a:endParaRPr>
          </a:p>
          <a:p>
            <a:pPr indent="0" lvl="0" marL="0">
              <a:spcBef>
                <a:spcPts val="0"/>
              </a:spcBef>
              <a:spcAft>
                <a:spcPts val="0"/>
              </a:spcAft>
              <a:buNone/>
            </a:pPr>
            <a:r>
              <a:rPr lang="en" sz="1400">
                <a:solidFill>
                  <a:schemeClr val="dk1"/>
                </a:solidFill>
                <a:latin typeface="Roboto Light"/>
                <a:ea typeface="Roboto Light"/>
                <a:cs typeface="Roboto Light"/>
                <a:sym typeface="Roboto Light"/>
              </a:rPr>
              <a:t>Ubuntu Core, Windows IoT -&gt; Application based operation system, which you are only able to deploy applications but dont have access to lower layer of the system, like controlling the camera drivers.</a:t>
            </a:r>
            <a:endParaRPr sz="1400">
              <a:solidFill>
                <a:schemeClr val="dk1"/>
              </a:solidFill>
              <a:latin typeface="Roboto Light"/>
              <a:ea typeface="Roboto Light"/>
              <a:cs typeface="Roboto Light"/>
              <a:sym typeface="Roboto Light"/>
            </a:endParaRPr>
          </a:p>
          <a:p>
            <a:pPr indent="0" lvl="0" marL="0">
              <a:spcBef>
                <a:spcPts val="0"/>
              </a:spcBef>
              <a:spcAft>
                <a:spcPts val="0"/>
              </a:spcAft>
              <a:buNone/>
            </a:pPr>
            <a:r>
              <a:rPr lang="en" sz="1400">
                <a:solidFill>
                  <a:schemeClr val="dk1"/>
                </a:solidFill>
                <a:latin typeface="Roboto Light"/>
                <a:ea typeface="Roboto Light"/>
                <a:cs typeface="Roboto Light"/>
                <a:sym typeface="Roboto Light"/>
              </a:rPr>
              <a:t>Windows IoT only supports C# Universal Platform Applications.</a:t>
            </a:r>
            <a:endParaRPr sz="14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1400">
              <a:solidFill>
                <a:schemeClr val="dk1"/>
              </a:solidFill>
              <a:latin typeface="Roboto Light"/>
              <a:ea typeface="Roboto Light"/>
              <a:cs typeface="Roboto Light"/>
              <a:sym typeface="Roboto 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Before with the embedded storage, after install lite version Ubuntu, I can barely fit the base version of ROS on the disk. But when I try to stream the video, there would be a lot of the memory and temperary space got occupied. So the disk storage is actually not enough to stream the video long enough. And you have to clean the disk space once while. </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Then I install the OS on the micro SD card and let the board boot from the Micro SD card to solve this issue. This time I am able to install the whole ROS on it and enough space for caches.</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a:p>
            <a:pPr indent="0" lvl="0" marL="0" rt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So that, I will talk more in the software design, I actually designed two methods one is for the embedded system which having ROS on board, and another one without using ROS.</a:t>
            </a:r>
            <a:endParaRPr sz="1400">
              <a:solidFill>
                <a:schemeClr val="dk1"/>
              </a:solidFill>
              <a:latin typeface="Roboto Light"/>
              <a:ea typeface="Roboto Light"/>
              <a:cs typeface="Roboto Light"/>
              <a:sym typeface="Roboto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One of the challenge when streaming the board was the thermal radiation. The board would heat up especially when streaming the video. Ubuntu system actually shut down when it get to hot. It actually happened when there is no cooling. Even with passive Cooling, it would also reach the max temp around 30 minutes. </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a:p>
            <a:pPr indent="0" lvl="0" marL="0" rt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So we investigate and bough this active cooling fan right fit on the cpu module. I haven’t test the longest time it can keep streaming, but during my previous tests, which is definitely over 2 hours and it is running no issues.</a:t>
            </a:r>
            <a:endParaRPr sz="1400">
              <a:solidFill>
                <a:schemeClr val="dk1"/>
              </a:solidFill>
              <a:latin typeface="Roboto Light"/>
              <a:ea typeface="Roboto Light"/>
              <a:cs typeface="Roboto Light"/>
              <a:sym typeface="Roboto 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Computing power -&gt; higher power </a:t>
            </a:r>
            <a:r>
              <a:rPr lang="en"/>
              <a:t>consumption</a:t>
            </a:r>
            <a:endParaRPr/>
          </a:p>
          <a:p>
            <a:pPr indent="0" lvl="0" marL="0">
              <a:spcBef>
                <a:spcPts val="0"/>
              </a:spcBef>
              <a:spcAft>
                <a:spcPts val="0"/>
              </a:spcAft>
              <a:buNone/>
            </a:pPr>
            <a:r>
              <a:rPr lang="en"/>
              <a:t>Computing power -&gt; high thermal radiation</a:t>
            </a:r>
            <a:endParaRPr/>
          </a:p>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Font typeface="Roboto"/>
              <a:buChar char="-"/>
            </a:pPr>
            <a:r>
              <a:t/>
            </a:r>
            <a:endParaRPr b="1" sz="1400">
              <a:solidFill>
                <a:schemeClr val="dk1"/>
              </a:solidFill>
              <a:latin typeface="Roboto"/>
              <a:ea typeface="Roboto"/>
              <a:cs typeface="Roboto"/>
              <a:sym typeface="Roboto"/>
            </a:endParaRPr>
          </a:p>
          <a:p>
            <a:pPr indent="0" lvl="0" marL="0">
              <a:spcBef>
                <a:spcPts val="0"/>
              </a:spcBef>
              <a:spcAft>
                <a:spcPts val="0"/>
              </a:spcAft>
              <a:buClr>
                <a:schemeClr val="dk1"/>
              </a:buClr>
              <a:buSzPts val="1100"/>
              <a:buFont typeface="Arial"/>
              <a:buNone/>
            </a:pPr>
            <a:r>
              <a:t/>
            </a:r>
            <a:endParaRPr b="1" sz="1400">
              <a:solidFill>
                <a:schemeClr val="dk1"/>
              </a:solidFill>
              <a:latin typeface="Roboto"/>
              <a:ea typeface="Roboto"/>
              <a:cs typeface="Roboto"/>
              <a:sym typeface="Roboto"/>
            </a:endParaRPr>
          </a:p>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E.g. joule+sensor max power req., Limitations imposed by Kinova power source, compact (able to fit in shell of hand or in box)</a:t>
            </a:r>
            <a:endParaRPr sz="14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 need some sorts of power converter to convert the step down the voltage.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Tangling external wires is always a problem of using end-effectors to do some tasks. Like the pictures showing ADA is tangled by the USB cable ehich connects from camera to the host machine. For example, if ADA is trying to feed the noodles for the users. The last joint has to rotate 360 degrees many times which would may break the USB cables.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first one failed to boot the board.</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Show version 1. With first linear regulator.</a:t>
            </a:r>
            <a:endParaRPr sz="1400">
              <a:solidFill>
                <a:schemeClr val="dk1"/>
              </a:solidFill>
              <a:latin typeface="Roboto Light"/>
              <a:ea typeface="Roboto Light"/>
              <a:cs typeface="Roboto Light"/>
              <a:sym typeface="Roboto Light"/>
            </a:endParaRPr>
          </a:p>
          <a:p>
            <a:pPr indent="0" lvl="0" marL="0">
              <a:spcBef>
                <a:spcPts val="0"/>
              </a:spcBef>
              <a:spcAft>
                <a:spcPts val="0"/>
              </a:spcAft>
              <a:buNone/>
            </a:pPr>
            <a:r>
              <a:t/>
            </a:r>
            <a:endParaRPr sz="1400">
              <a:solidFill>
                <a:schemeClr val="dk1"/>
              </a:solidFill>
              <a:latin typeface="Roboto Light"/>
              <a:ea typeface="Roboto Light"/>
              <a:cs typeface="Roboto Light"/>
              <a:sym typeface="Roboto Light"/>
            </a:endParaRPr>
          </a:p>
          <a:p>
            <a:pPr indent="0" lvl="0" marL="0" rtl="0">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Although the second one successfully booted the board, it still failed to launch the camera nodes and stream the videos.</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
              <a:t>Efficiency</a:t>
            </a:r>
            <a:endParaRPr/>
          </a:p>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Show version 3 (final) with buck converter.</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State what you learned! (simple explanation of how these two methods differ)</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Highlight efficiency.</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a:p>
            <a:pPr indent="0" lvl="0" marL="0" rtl="0">
              <a:spcBef>
                <a:spcPts val="0"/>
              </a:spcBef>
              <a:spcAft>
                <a:spcPts val="0"/>
              </a:spcAft>
              <a:buNone/>
            </a:pPr>
            <a:r>
              <a:rPr lang="en" sz="1400">
                <a:solidFill>
                  <a:schemeClr val="dk1"/>
                </a:solidFill>
                <a:latin typeface="Roboto Light"/>
                <a:ea typeface="Roboto Light"/>
                <a:cs typeface="Roboto Light"/>
                <a:sym typeface="Roboto Light"/>
              </a:rPr>
              <a:t>Show image of internals (inside shell) and how we got the wire routed.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Passive converter  -&gt; waster power by converting the power to head</a:t>
            </a:r>
            <a:endParaRPr/>
          </a:p>
          <a:p>
            <a:pPr indent="0" lvl="0" marL="0">
              <a:spcBef>
                <a:spcPts val="0"/>
              </a:spcBef>
              <a:spcAft>
                <a:spcPts val="0"/>
              </a:spcAft>
              <a:buNone/>
            </a:pPr>
            <a:r>
              <a:t/>
            </a:r>
            <a:endParaRPr/>
          </a:p>
          <a:p>
            <a:pPr indent="0" lvl="0" marL="0" rtl="0">
              <a:spcBef>
                <a:spcPts val="0"/>
              </a:spcBef>
              <a:spcAft>
                <a:spcPts val="0"/>
              </a:spcAft>
              <a:buNone/>
            </a:pPr>
            <a:r>
              <a:rPr lang="en"/>
              <a:t>Active converter -&gt; modulate AC like flickering DC signal. Which may not be compact,so we did not think baout this first.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Sketches of two mounting camera options.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In ADA, the internal design does not have </a:t>
            </a:r>
            <a:r>
              <a:rPr lang="en" sz="1400">
                <a:solidFill>
                  <a:schemeClr val="dk1"/>
                </a:solidFill>
                <a:latin typeface="Roboto Light"/>
                <a:ea typeface="Roboto Light"/>
                <a:cs typeface="Roboto Light"/>
                <a:sym typeface="Roboto Light"/>
              </a:rPr>
              <a:t>pass throughs</a:t>
            </a:r>
            <a:r>
              <a:rPr lang="en" sz="1400">
                <a:solidFill>
                  <a:schemeClr val="dk1"/>
                </a:solidFill>
                <a:latin typeface="Roboto Light"/>
                <a:ea typeface="Roboto Light"/>
                <a:cs typeface="Roboto Light"/>
                <a:sym typeface="Roboto Light"/>
              </a:rPr>
              <a:t> for cables. The only pins we are able to use are the 4 pins showing, which cannot supply enought bandwidth  -&gt; video high volume. </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Crosstalk with power pins.</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Signal degradation through the long body,</a:t>
            </a:r>
            <a:endParaRPr sz="1400">
              <a:solidFill>
                <a:schemeClr val="dk1"/>
              </a:solidFill>
              <a:latin typeface="Roboto Light"/>
              <a:ea typeface="Roboto Light"/>
              <a:cs typeface="Roboto Light"/>
              <a:sym typeface="Roboto Light"/>
            </a:endParaRPr>
          </a:p>
          <a:p>
            <a:pPr indent="0" lvl="0" marL="0" rtl="0">
              <a:spcBef>
                <a:spcPts val="0"/>
              </a:spcBef>
              <a:spcAft>
                <a:spcPts val="0"/>
              </a:spcAft>
              <a:buNone/>
            </a:pPr>
            <a:r>
              <a:rPr lang="en"/>
              <a:t>Those interference the data continuity.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Screw to Slip ring itself</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graph only shows the raw data transmission rate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If we have wireless perception, some useful applications would be</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First we can have visual servoing control robot, which allows doing tasks based on the live active video feedback.</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Secondly, we dont need to install extra external camera for the end-effector. For example, </a:t>
            </a:r>
            <a:r>
              <a:rPr lang="en" sz="1400">
                <a:solidFill>
                  <a:schemeClr val="dk1"/>
                </a:solidFill>
                <a:latin typeface="Roboto Light"/>
                <a:ea typeface="Roboto Light"/>
                <a:cs typeface="Roboto Light"/>
                <a:sym typeface="Roboto Light"/>
              </a:rPr>
              <a:t>, mounting the robot on a wheelchair will give us perception for free as well - we won’t have to integrate some kind of external camera somewhere else)  When delpoying the robot, it will also co-deploying the camera.</a:t>
            </a:r>
            <a:endParaRPr sz="1400">
              <a:solidFill>
                <a:schemeClr val="dk1"/>
              </a:solidFill>
              <a:latin typeface="Roboto Light"/>
              <a:ea typeface="Roboto Light"/>
              <a:cs typeface="Roboto Light"/>
              <a:sym typeface="Roboto Light"/>
            </a:endParaRPr>
          </a:p>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Desdcribe the test:   400 picuters…..appied four compression techniques.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 (then highlight best performing method) and articulate why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serialize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1" name="Shape 5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4" name="Shape 5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Show plot which compares performance on different networks.</a:t>
            </a:r>
            <a:endParaRPr sz="1400">
              <a:solidFill>
                <a:schemeClr val="dk1"/>
              </a:solidFill>
              <a:latin typeface="Roboto Light"/>
              <a:ea typeface="Roboto Light"/>
              <a:cs typeface="Roboto Light"/>
              <a:sym typeface="Roboto Light"/>
            </a:endParaRPr>
          </a:p>
          <a:p>
            <a:pPr indent="0" lvl="0" marL="0">
              <a:spcBef>
                <a:spcPts val="0"/>
              </a:spcBef>
              <a:spcAft>
                <a:spcPts val="0"/>
              </a:spcAft>
              <a:buClr>
                <a:schemeClr val="dk1"/>
              </a:buClr>
              <a:buSzPts val="1100"/>
              <a:buFont typeface="Arial"/>
              <a:buNone/>
            </a:pPr>
            <a:r>
              <a:t/>
            </a:r>
            <a:endParaRPr sz="1400">
              <a:solidFill>
                <a:schemeClr val="dk1"/>
              </a:solidFill>
              <a:latin typeface="Roboto Light"/>
              <a:ea typeface="Roboto Light"/>
              <a:cs typeface="Roboto Light"/>
              <a:sym typeface="Roboto Light"/>
            </a:endParaRPr>
          </a:p>
          <a:p>
            <a:pPr indent="0" lvl="0" marL="0" rt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Perhaps also include using the wifi direct approach.</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Wifi - direct vs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 the camera, we used StructureIO and Astra RGBD, but later on we expect to use intel realsense in the lab, so we land on this </a:t>
            </a:r>
            <a:r>
              <a:rPr lang="en"/>
              <a:t>structural</a:t>
            </a:r>
            <a:r>
              <a:rPr lang="en"/>
              <a:t> camera. The other two actually are able to use openni2 library as the driver. Intel Realsense has its own driver support.</a:t>
            </a:r>
            <a:endParaRPr/>
          </a:p>
          <a:p>
            <a:pPr indent="0" lvl="0" marL="0">
              <a:spcBef>
                <a:spcPts val="0"/>
              </a:spcBef>
              <a:spcAft>
                <a:spcPts val="0"/>
              </a:spcAft>
              <a:buNone/>
            </a:pPr>
            <a:r>
              <a:t/>
            </a:r>
            <a:endParaRPr/>
          </a:p>
          <a:p>
            <a:pPr indent="0" lvl="0" marL="0" rtl="0">
              <a:spcBef>
                <a:spcPts val="0"/>
              </a:spcBef>
              <a:spcAft>
                <a:spcPts val="0"/>
              </a:spcAft>
              <a:buNone/>
            </a:pPr>
            <a:r>
              <a:rPr lang="en"/>
              <a:t>15 FPS seems enough to feed perception models to complete the tasks.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Shape 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0" name="Shape 5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9" name="Shape 5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Trade-offs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Shape 6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6" name="Shape 6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Shape 6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3" name="Shape 6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AutoNum type="arabicPeriod"/>
            </a:pPr>
            <a:r>
              <a:rPr lang="en"/>
              <a:t>Data size -&gt; rate…</a:t>
            </a:r>
            <a:endParaRPr/>
          </a:p>
          <a:p>
            <a:pPr indent="-298450" lvl="0" marL="457200" rtl="0">
              <a:spcBef>
                <a:spcPts val="0"/>
              </a:spcBef>
              <a:spcAft>
                <a:spcPts val="0"/>
              </a:spcAft>
              <a:buSzPts val="1100"/>
              <a:buAutoNum type="arabicPeriod"/>
            </a:pPr>
            <a:r>
              <a:rPr lang="en"/>
              <a:t>Compression method -&gt; latency</a:t>
            </a:r>
            <a:endParaRPr/>
          </a:p>
          <a:p>
            <a:pPr indent="-298450" lvl="0" marL="457200" rtl="0">
              <a:spcBef>
                <a:spcPts val="0"/>
              </a:spcBef>
              <a:spcAft>
                <a:spcPts val="0"/>
              </a:spcAft>
              <a:buSzPts val="1100"/>
              <a:buAutoNum type="arabicPeriod"/>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1" name="Shape 6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Shape 6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9" name="Shape 6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8" name="Shape 6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9" name="Shape 6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Shape 7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4" name="Shape 7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1400">
                <a:solidFill>
                  <a:schemeClr val="dk1"/>
                </a:solidFill>
                <a:latin typeface="Roboto Light"/>
                <a:ea typeface="Roboto Light"/>
                <a:cs typeface="Roboto Light"/>
                <a:sym typeface="Roboto Light"/>
              </a:rPr>
              <a:t>Maybe tell people what scripts to run and which ros-topics they should look for on the ADA machine if they want to use this in the lab.</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Shape 7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4" name="Shape 7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Shape 7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1" name="Shape 7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Shape 7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9" name="Shape 7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Shape 8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8" name="Shape 8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Point cloud video</a:t>
            </a:r>
            <a:endParaRPr/>
          </a:p>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Shape 8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6" name="Shape 8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Shape 8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2" name="Shape 8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Shape 8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6" name="Shape 8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Shape 9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2" name="Shape 9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Here’s what we built.</a:t>
            </a:r>
            <a:endParaRPr sz="3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Shape 9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8" name="Shape 9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Shape 9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6" name="Shape 9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Shape 9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2" name="Shape 9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Shape 9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0" name="Shape 10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Shape 10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9" name="Shape 10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Shape 10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7" name="Shape 10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Shape 10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5" name="Shape 10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Font typeface="Roboto Thin"/>
              <a:buNone/>
              <a:defRPr sz="5200">
                <a:latin typeface="Roboto Thin"/>
                <a:ea typeface="Roboto Thin"/>
                <a:cs typeface="Roboto Thin"/>
                <a:sym typeface="Roboto Thi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Font typeface="Roboto Thin"/>
              <a:buNone/>
              <a:defRPr sz="2800">
                <a:latin typeface="Roboto Thin"/>
                <a:ea typeface="Roboto Thin"/>
                <a:cs typeface="Roboto Thin"/>
                <a:sym typeface="Roboto Thi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Font typeface="Roboto Light"/>
              <a:buNone/>
              <a:defRPr sz="3600">
                <a:latin typeface="Roboto Light"/>
                <a:ea typeface="Roboto Light"/>
                <a:cs typeface="Roboto Light"/>
                <a:sym typeface="Roboto 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Font typeface="Roboto Thin"/>
              <a:buNone/>
              <a:defRPr>
                <a:latin typeface="Roboto Thin"/>
                <a:ea typeface="Roboto Thin"/>
                <a:cs typeface="Roboto Thin"/>
                <a:sym typeface="Roboto Thin"/>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Font typeface="Roboto Light"/>
              <a:buChar char="●"/>
              <a:defRPr>
                <a:latin typeface="Roboto Light"/>
                <a:ea typeface="Roboto Light"/>
                <a:cs typeface="Roboto Light"/>
                <a:sym typeface="Roboto Light"/>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Light"/>
              <a:buChar char="●"/>
              <a:defRPr sz="1800">
                <a:solidFill>
                  <a:schemeClr val="dk2"/>
                </a:solidFill>
                <a:latin typeface="Roboto Light"/>
                <a:ea typeface="Roboto Light"/>
                <a:cs typeface="Roboto Light"/>
                <a:sym typeface="Roboto Light"/>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31.jpg"/><Relationship Id="rId5"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7.jp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3.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drive.google.com/file/d/1X9uzsCwQJgdOFaHmaDjl0rJU_RAmlIdUnQ/view" TargetMode="Externa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37.png"/><Relationship Id="rId10" Type="http://schemas.openxmlformats.org/officeDocument/2006/relationships/image" Target="../media/image4.png"/><Relationship Id="rId9" Type="http://schemas.openxmlformats.org/officeDocument/2006/relationships/image" Target="../media/image25.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0.png"/><Relationship Id="rId8"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37.png"/><Relationship Id="rId10" Type="http://schemas.openxmlformats.org/officeDocument/2006/relationships/image" Target="../media/image4.png"/><Relationship Id="rId9"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hyperlink" Target="https://www.youtube.com/watch?v=QrFyaxFUs9w"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37.png"/><Relationship Id="rId10" Type="http://schemas.openxmlformats.org/officeDocument/2006/relationships/image" Target="../media/image4.png"/><Relationship Id="rId9"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2.png"/><Relationship Id="rId4" Type="http://schemas.openxmlformats.org/officeDocument/2006/relationships/image" Target="../media/image8.png"/><Relationship Id="rId5" Type="http://schemas.openxmlformats.org/officeDocument/2006/relationships/image" Target="../media/image37.png"/><Relationship Id="rId6" Type="http://schemas.openxmlformats.org/officeDocument/2006/relationships/image" Target="../media/image25.png"/><Relationship Id="rId7" Type="http://schemas.openxmlformats.org/officeDocument/2006/relationships/image" Target="../media/image41.png"/><Relationship Id="rId8"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hyperlink" Target="http://drive.google.com/file/d/1pW6KVZxIkJpmrzLxYcthZgQUa_Vv0wPw/view" TargetMode="External"/><Relationship Id="rId4" Type="http://schemas.openxmlformats.org/officeDocument/2006/relationships/image" Target="../media/image58.jpg"/><Relationship Id="rId5" Type="http://schemas.openxmlformats.org/officeDocument/2006/relationships/hyperlink" Target="http://drive.google.com/file/d/1NOi1OW4ZhEKaBYHjfChrPEPA-WhME0cE/view" TargetMode="External"/><Relationship Id="rId6" Type="http://schemas.openxmlformats.org/officeDocument/2006/relationships/image" Target="../media/image69.jpg"/><Relationship Id="rId7" Type="http://schemas.openxmlformats.org/officeDocument/2006/relationships/hyperlink" Target="http://drive.google.com/file/d/1VHBBINB2oJKlIILOG_xEgwCOEsitBwDJ/view" TargetMode="External"/><Relationship Id="rId8" Type="http://schemas.openxmlformats.org/officeDocument/2006/relationships/image" Target="../media/image59.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hyperlink" Target="http://fpv3dcam.com/products-fpv3dcam/the-blackbird2-3d-fpv-camera.ht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png"/><Relationship Id="rId4" Type="http://schemas.openxmlformats.org/officeDocument/2006/relationships/image" Target="../media/image37.png"/><Relationship Id="rId10" Type="http://schemas.openxmlformats.org/officeDocument/2006/relationships/image" Target="../media/image4.png"/><Relationship Id="rId9"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png"/><Relationship Id="rId4" Type="http://schemas.openxmlformats.org/officeDocument/2006/relationships/image" Target="../media/image57.png"/><Relationship Id="rId11" Type="http://schemas.openxmlformats.org/officeDocument/2006/relationships/image" Target="../media/image38.png"/><Relationship Id="rId10" Type="http://schemas.openxmlformats.org/officeDocument/2006/relationships/image" Target="../media/image40.png"/><Relationship Id="rId9" Type="http://schemas.openxmlformats.org/officeDocument/2006/relationships/image" Target="../media/image61.png"/><Relationship Id="rId5" Type="http://schemas.openxmlformats.org/officeDocument/2006/relationships/image" Target="../media/image37.png"/><Relationship Id="rId6" Type="http://schemas.openxmlformats.org/officeDocument/2006/relationships/image" Target="../media/image25.png"/><Relationship Id="rId7" Type="http://schemas.openxmlformats.org/officeDocument/2006/relationships/image" Target="../media/image41.png"/><Relationship Id="rId8"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drive.google.com/file/d/1-7xc1sgBhRnm8DJZ61pVfNOwI2J0lU5I/view" TargetMode="External"/><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25.png"/><Relationship Id="rId7" Type="http://schemas.openxmlformats.org/officeDocument/2006/relationships/image" Target="../media/image41.png"/><Relationship Id="rId8"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s://thenounproject.com/" TargetMode="External"/><Relationship Id="rId4" Type="http://schemas.openxmlformats.org/officeDocument/2006/relationships/hyperlink" Target="http://www.importanthings.com"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Roboto Light"/>
                <a:ea typeface="Roboto Light"/>
                <a:cs typeface="Roboto Light"/>
                <a:sym typeface="Roboto Light"/>
              </a:rPr>
              <a:t>W</a:t>
            </a:r>
            <a:r>
              <a:rPr lang="en">
                <a:latin typeface="Roboto Light"/>
                <a:ea typeface="Roboto Light"/>
                <a:cs typeface="Roboto Light"/>
                <a:sym typeface="Roboto Light"/>
              </a:rPr>
              <a:t>ireless Perception</a:t>
            </a:r>
            <a:endParaRPr>
              <a:latin typeface="Roboto Light"/>
              <a:ea typeface="Roboto Light"/>
              <a:cs typeface="Roboto Light"/>
              <a:sym typeface="Roboto Light"/>
            </a:endParaRPr>
          </a:p>
        </p:txBody>
      </p:sp>
      <p:sp>
        <p:nvSpPr>
          <p:cNvPr id="55" name="Shape 5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latin typeface="Roboto Light"/>
                <a:ea typeface="Roboto Light"/>
                <a:cs typeface="Roboto Light"/>
                <a:sym typeface="Roboto Light"/>
              </a:rPr>
              <a:t>Ramon Qu, Rosario Scalise</a:t>
            </a:r>
            <a:endParaRPr>
              <a:latin typeface="Roboto Light"/>
              <a:ea typeface="Roboto Light"/>
              <a:cs typeface="Roboto Light"/>
              <a:sym typeface="Roboto Light"/>
            </a:endParaRPr>
          </a:p>
        </p:txBody>
      </p:sp>
      <p:pic>
        <p:nvPicPr>
          <p:cNvPr id="56" name="Shape 56"/>
          <p:cNvPicPr preferRelativeResize="0"/>
          <p:nvPr/>
        </p:nvPicPr>
        <p:blipFill>
          <a:blip r:embed="rId3">
            <a:alphaModFix/>
          </a:blip>
          <a:stretch>
            <a:fillRect/>
          </a:stretch>
        </p:blipFill>
        <p:spPr>
          <a:xfrm>
            <a:off x="8110750" y="4199863"/>
            <a:ext cx="952500" cy="952500"/>
          </a:xfrm>
          <a:prstGeom prst="rect">
            <a:avLst/>
          </a:prstGeom>
          <a:noFill/>
          <a:ln>
            <a:noFill/>
          </a:ln>
        </p:spPr>
      </p:pic>
      <p:pic>
        <p:nvPicPr>
          <p:cNvPr id="57" name="Shape 57"/>
          <p:cNvPicPr preferRelativeResize="0"/>
          <p:nvPr/>
        </p:nvPicPr>
        <p:blipFill>
          <a:blip r:embed="rId4">
            <a:alphaModFix/>
          </a:blip>
          <a:stretch>
            <a:fillRect/>
          </a:stretch>
        </p:blipFill>
        <p:spPr>
          <a:xfrm>
            <a:off x="80725" y="4117899"/>
            <a:ext cx="952499" cy="952499"/>
          </a:xfrm>
          <a:prstGeom prst="rect">
            <a:avLst/>
          </a:prstGeom>
          <a:noFill/>
          <a:ln>
            <a:noFill/>
          </a:ln>
        </p:spPr>
      </p:pic>
      <p:sp>
        <p:nvSpPr>
          <p:cNvPr id="58" name="Shape 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Computing Design Requirements</a:t>
            </a:r>
            <a:endParaRPr sz="3000">
              <a:solidFill>
                <a:schemeClr val="dk1"/>
              </a:solidFill>
              <a:latin typeface="Roboto Light"/>
              <a:ea typeface="Roboto Light"/>
              <a:cs typeface="Roboto Light"/>
              <a:sym typeface="Roboto Light"/>
            </a:endParaRPr>
          </a:p>
        </p:txBody>
      </p:sp>
      <p:sp>
        <p:nvSpPr>
          <p:cNvPr id="131" name="Shape 131"/>
          <p:cNvSpPr txBox="1"/>
          <p:nvPr/>
        </p:nvSpPr>
        <p:spPr>
          <a:xfrm>
            <a:off x="1090025" y="1884825"/>
            <a:ext cx="6038100" cy="235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dk1"/>
                </a:solidFill>
                <a:latin typeface="Roboto"/>
                <a:ea typeface="Roboto"/>
                <a:cs typeface="Roboto"/>
                <a:sym typeface="Roboto"/>
              </a:rPr>
              <a:t>The embedded board requires:</a:t>
            </a:r>
            <a:endParaRPr b="1">
              <a:solidFill>
                <a:schemeClr val="dk1"/>
              </a:solidFill>
              <a:latin typeface="Roboto"/>
              <a:ea typeface="Roboto"/>
              <a:cs typeface="Roboto"/>
              <a:sym typeface="Roboto"/>
            </a:endParaRPr>
          </a:p>
          <a:p>
            <a:pPr indent="0" lvl="0" marL="0">
              <a:spcBef>
                <a:spcPts val="0"/>
              </a:spcBef>
              <a:spcAft>
                <a:spcPts val="0"/>
              </a:spcAft>
              <a:buNone/>
            </a:pPr>
            <a:r>
              <a:t/>
            </a:r>
            <a:endParaRPr b="1">
              <a:solidFill>
                <a:schemeClr val="dk1"/>
              </a:solidFill>
              <a:latin typeface="Roboto"/>
              <a:ea typeface="Roboto"/>
              <a:cs typeface="Roboto"/>
              <a:sym typeface="Roboto"/>
            </a:endParaRPr>
          </a:p>
          <a:p>
            <a:pPr indent="-317500" lvl="0" marL="457200" rtl="0">
              <a:lnSpc>
                <a:spcPct val="115000"/>
              </a:lnSpc>
              <a:spcBef>
                <a:spcPts val="0"/>
              </a:spcBef>
              <a:spcAft>
                <a:spcPts val="0"/>
              </a:spcAft>
              <a:buClr>
                <a:schemeClr val="dk1"/>
              </a:buClr>
              <a:buSzPts val="1400"/>
              <a:buFont typeface="Roboto Light"/>
              <a:buAutoNum type="arabicPeriod"/>
            </a:pPr>
            <a:r>
              <a:rPr lang="en">
                <a:solidFill>
                  <a:schemeClr val="dk1"/>
                </a:solidFill>
                <a:latin typeface="Roboto Light"/>
                <a:ea typeface="Roboto Light"/>
                <a:cs typeface="Roboto Light"/>
                <a:sym typeface="Roboto Light"/>
              </a:rPr>
              <a:t>Wi-Fi </a:t>
            </a:r>
            <a:r>
              <a:rPr lang="en">
                <a:solidFill>
                  <a:schemeClr val="dk1"/>
                </a:solidFill>
                <a:latin typeface="Roboto Light"/>
                <a:ea typeface="Roboto Light"/>
                <a:cs typeface="Roboto Light"/>
                <a:sym typeface="Roboto Light"/>
              </a:rPr>
              <a:t>Compatibility</a:t>
            </a:r>
            <a:endParaRPr>
              <a:solidFill>
                <a:schemeClr val="dk1"/>
              </a:solidFill>
              <a:latin typeface="Roboto Light"/>
              <a:ea typeface="Roboto Light"/>
              <a:cs typeface="Roboto Light"/>
              <a:sym typeface="Roboto Light"/>
            </a:endParaRPr>
          </a:p>
          <a:p>
            <a:pPr indent="-317500" lvl="0" marL="457200" rtl="0">
              <a:lnSpc>
                <a:spcPct val="115000"/>
              </a:lnSpc>
              <a:spcBef>
                <a:spcPts val="0"/>
              </a:spcBef>
              <a:spcAft>
                <a:spcPts val="0"/>
              </a:spcAft>
              <a:buClr>
                <a:schemeClr val="dk1"/>
              </a:buClr>
              <a:buSzPts val="1400"/>
              <a:buFont typeface="Roboto Light"/>
              <a:buAutoNum type="arabicPeriod"/>
            </a:pPr>
            <a:r>
              <a:rPr lang="en">
                <a:solidFill>
                  <a:schemeClr val="dk1"/>
                </a:solidFill>
                <a:latin typeface="Roboto Light"/>
                <a:ea typeface="Roboto Light"/>
                <a:cs typeface="Roboto Light"/>
                <a:sym typeface="Roboto Light"/>
              </a:rPr>
              <a:t>Enough Computing Power</a:t>
            </a:r>
            <a:endParaRPr>
              <a:solidFill>
                <a:schemeClr val="dk1"/>
              </a:solidFill>
              <a:latin typeface="Roboto Light"/>
              <a:ea typeface="Roboto Light"/>
              <a:cs typeface="Roboto Light"/>
              <a:sym typeface="Roboto Light"/>
            </a:endParaRPr>
          </a:p>
          <a:p>
            <a:pPr indent="-317500" lvl="0" marL="457200" rtl="0">
              <a:lnSpc>
                <a:spcPct val="115000"/>
              </a:lnSpc>
              <a:spcBef>
                <a:spcPts val="0"/>
              </a:spcBef>
              <a:spcAft>
                <a:spcPts val="0"/>
              </a:spcAft>
              <a:buClr>
                <a:schemeClr val="dk1"/>
              </a:buClr>
              <a:buSzPts val="1400"/>
              <a:buFont typeface="Roboto Light"/>
              <a:buAutoNum type="arabicPeriod"/>
            </a:pPr>
            <a:r>
              <a:rPr lang="en">
                <a:solidFill>
                  <a:schemeClr val="dk1"/>
                </a:solidFill>
                <a:latin typeface="Roboto Light"/>
                <a:ea typeface="Roboto Light"/>
                <a:cs typeface="Roboto Light"/>
                <a:sym typeface="Roboto Light"/>
              </a:rPr>
              <a:t>Able to install RealSense Driver, Partial ROS (&gt; 16GB)</a:t>
            </a:r>
            <a:endParaRPr>
              <a:solidFill>
                <a:schemeClr val="dk1"/>
              </a:solidFill>
              <a:latin typeface="Roboto Light"/>
              <a:ea typeface="Roboto Light"/>
              <a:cs typeface="Roboto Light"/>
              <a:sym typeface="Roboto Light"/>
            </a:endParaRPr>
          </a:p>
        </p:txBody>
      </p:sp>
      <p:sp>
        <p:nvSpPr>
          <p:cNvPr id="132" name="Shape 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33" name="Shape 133"/>
          <p:cNvSpPr txBox="1"/>
          <p:nvPr/>
        </p:nvSpPr>
        <p:spPr>
          <a:xfrm>
            <a:off x="-48674" y="4834325"/>
            <a:ext cx="333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Computing Design : : Requirements</a:t>
            </a:r>
            <a:endParaRPr>
              <a:solidFill>
                <a:srgbClr val="9999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Computing Design : : Hardware</a:t>
            </a:r>
            <a:endParaRPr>
              <a:solidFill>
                <a:srgbClr val="999999"/>
              </a:solidFill>
            </a:endParaRPr>
          </a:p>
        </p:txBody>
      </p:sp>
      <p:sp>
        <p:nvSpPr>
          <p:cNvPr id="139" name="Shape 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40" name="Shape 140"/>
          <p:cNvPicPr preferRelativeResize="0"/>
          <p:nvPr/>
        </p:nvPicPr>
        <p:blipFill>
          <a:blip r:embed="rId3">
            <a:alphaModFix/>
          </a:blip>
          <a:stretch>
            <a:fillRect/>
          </a:stretch>
        </p:blipFill>
        <p:spPr>
          <a:xfrm>
            <a:off x="485150" y="1052538"/>
            <a:ext cx="2390925" cy="2390925"/>
          </a:xfrm>
          <a:prstGeom prst="rect">
            <a:avLst/>
          </a:prstGeom>
          <a:noFill/>
          <a:ln>
            <a:noFill/>
          </a:ln>
        </p:spPr>
      </p:pic>
      <p:sp>
        <p:nvSpPr>
          <p:cNvPr id="141" name="Shape 141"/>
          <p:cNvSpPr txBox="1"/>
          <p:nvPr/>
        </p:nvSpPr>
        <p:spPr>
          <a:xfrm>
            <a:off x="1088075" y="3273425"/>
            <a:ext cx="1397100" cy="238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Mono"/>
                <a:ea typeface="Roboto Mono"/>
                <a:cs typeface="Roboto Mono"/>
                <a:sym typeface="Roboto Mono"/>
              </a:rPr>
              <a:t>ODroid</a:t>
            </a:r>
            <a:endParaRPr>
              <a:latin typeface="Roboto Mono"/>
              <a:ea typeface="Roboto Mono"/>
              <a:cs typeface="Roboto Mono"/>
              <a:sym typeface="Roboto Mono"/>
            </a:endParaRPr>
          </a:p>
        </p:txBody>
      </p:sp>
      <p:pic>
        <p:nvPicPr>
          <p:cNvPr id="142" name="Shape 142"/>
          <p:cNvPicPr preferRelativeResize="0"/>
          <p:nvPr/>
        </p:nvPicPr>
        <p:blipFill>
          <a:blip r:embed="rId4">
            <a:alphaModFix/>
          </a:blip>
          <a:stretch>
            <a:fillRect/>
          </a:stretch>
        </p:blipFill>
        <p:spPr>
          <a:xfrm>
            <a:off x="3391650" y="869413"/>
            <a:ext cx="2724563" cy="2724563"/>
          </a:xfrm>
          <a:prstGeom prst="rect">
            <a:avLst/>
          </a:prstGeom>
          <a:noFill/>
          <a:ln>
            <a:noFill/>
          </a:ln>
        </p:spPr>
      </p:pic>
      <p:sp>
        <p:nvSpPr>
          <p:cNvPr id="143" name="Shape 143"/>
          <p:cNvSpPr txBox="1"/>
          <p:nvPr/>
        </p:nvSpPr>
        <p:spPr>
          <a:xfrm>
            <a:off x="3899550" y="3273425"/>
            <a:ext cx="2306100" cy="23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Raspberry</a:t>
            </a:r>
            <a:r>
              <a:rPr lang="en">
                <a:latin typeface="Roboto Mono"/>
                <a:ea typeface="Roboto Mono"/>
                <a:cs typeface="Roboto Mono"/>
                <a:sym typeface="Roboto Mono"/>
              </a:rPr>
              <a:t> Pi 3 B+</a:t>
            </a:r>
            <a:endParaRPr>
              <a:latin typeface="Roboto Mono"/>
              <a:ea typeface="Roboto Mono"/>
              <a:cs typeface="Roboto Mono"/>
              <a:sym typeface="Roboto Mono"/>
            </a:endParaRPr>
          </a:p>
        </p:txBody>
      </p:sp>
      <p:pic>
        <p:nvPicPr>
          <p:cNvPr id="144" name="Shape 144"/>
          <p:cNvPicPr preferRelativeResize="0"/>
          <p:nvPr/>
        </p:nvPicPr>
        <p:blipFill>
          <a:blip r:embed="rId5">
            <a:alphaModFix/>
          </a:blip>
          <a:stretch>
            <a:fillRect/>
          </a:stretch>
        </p:blipFill>
        <p:spPr>
          <a:xfrm>
            <a:off x="6568300" y="1202738"/>
            <a:ext cx="2090550" cy="2090550"/>
          </a:xfrm>
          <a:prstGeom prst="rect">
            <a:avLst/>
          </a:prstGeom>
          <a:noFill/>
          <a:ln>
            <a:noFill/>
          </a:ln>
        </p:spPr>
      </p:pic>
      <p:sp>
        <p:nvSpPr>
          <p:cNvPr id="145" name="Shape 145"/>
          <p:cNvSpPr txBox="1"/>
          <p:nvPr/>
        </p:nvSpPr>
        <p:spPr>
          <a:xfrm>
            <a:off x="6950850" y="3293288"/>
            <a:ext cx="1434900" cy="317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Mono"/>
                <a:ea typeface="Roboto Mono"/>
                <a:cs typeface="Roboto Mono"/>
                <a:sym typeface="Roboto Mono"/>
              </a:rPr>
              <a:t>Intel Joule</a:t>
            </a:r>
            <a:endParaRPr>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nvSpPr>
        <p:spPr>
          <a:xfrm>
            <a:off x="693750" y="766200"/>
            <a:ext cx="5043000" cy="347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dk1"/>
                </a:solidFill>
                <a:latin typeface="Roboto Mono"/>
                <a:ea typeface="Roboto Mono"/>
                <a:cs typeface="Roboto Mono"/>
                <a:sym typeface="Roboto Mono"/>
              </a:rPr>
              <a:t>Intel Joule Wifi :</a:t>
            </a:r>
            <a:endParaRPr b="1">
              <a:solidFill>
                <a:schemeClr val="dk1"/>
              </a:solidFill>
              <a:latin typeface="Roboto Mono"/>
              <a:ea typeface="Roboto Mono"/>
              <a:cs typeface="Roboto Mono"/>
              <a:sym typeface="Roboto Mono"/>
            </a:endParaRPr>
          </a:p>
          <a:p>
            <a:pPr indent="0" lvl="0" marL="0">
              <a:spcBef>
                <a:spcPts val="0"/>
              </a:spcBef>
              <a:spcAft>
                <a:spcPts val="0"/>
              </a:spcAft>
              <a:buNone/>
            </a:pPr>
            <a:r>
              <a:t/>
            </a:r>
            <a:endParaRPr>
              <a:solidFill>
                <a:schemeClr val="dk1"/>
              </a:solidFill>
              <a:latin typeface="Roboto Mono Light"/>
              <a:ea typeface="Roboto Mono Light"/>
              <a:cs typeface="Roboto Mono Light"/>
              <a:sym typeface="Roboto Mono Light"/>
            </a:endParaRPr>
          </a:p>
          <a:p>
            <a:pPr indent="-292100" lvl="0" marL="457200">
              <a:spcBef>
                <a:spcPts val="0"/>
              </a:spcBef>
              <a:spcAft>
                <a:spcPts val="0"/>
              </a:spcAft>
              <a:buClr>
                <a:srgbClr val="666666"/>
              </a:buClr>
              <a:buSzPts val="1000"/>
              <a:buFont typeface="Roboto Mono"/>
              <a:buChar char="●"/>
            </a:pPr>
            <a:r>
              <a:rPr lang="en" sz="1000">
                <a:solidFill>
                  <a:srgbClr val="666666"/>
                </a:solidFill>
                <a:latin typeface="Roboto Mono"/>
                <a:ea typeface="Roboto Mono"/>
                <a:cs typeface="Roboto Mono"/>
                <a:sym typeface="Roboto Mono"/>
              </a:rPr>
              <a:t>802.11 a/b/g/n/</a:t>
            </a:r>
            <a:r>
              <a:rPr b="1" lang="en" sz="1000">
                <a:solidFill>
                  <a:srgbClr val="990000"/>
                </a:solidFill>
                <a:latin typeface="Roboto Mono"/>
                <a:ea typeface="Roboto Mono"/>
                <a:cs typeface="Roboto Mono"/>
                <a:sym typeface="Roboto Mono"/>
              </a:rPr>
              <a:t>ac</a:t>
            </a:r>
            <a:r>
              <a:rPr lang="en" sz="1000">
                <a:solidFill>
                  <a:srgbClr val="666666"/>
                </a:solidFill>
                <a:latin typeface="Roboto Mono"/>
                <a:ea typeface="Roboto Mono"/>
                <a:cs typeface="Roboto Mono"/>
                <a:sym typeface="Roboto Mono"/>
              </a:rPr>
              <a:t> support</a:t>
            </a:r>
            <a:endParaRPr sz="1000">
              <a:solidFill>
                <a:srgbClr val="666666"/>
              </a:solidFill>
              <a:latin typeface="Roboto Mono"/>
              <a:ea typeface="Roboto Mono"/>
              <a:cs typeface="Roboto Mono"/>
              <a:sym typeface="Roboto Mono"/>
            </a:endParaRPr>
          </a:p>
          <a:p>
            <a:pPr indent="-292100" lvl="0" marL="457200" marR="127000" rtl="0">
              <a:lnSpc>
                <a:spcPct val="115000"/>
              </a:lnSpc>
              <a:spcBef>
                <a:spcPts val="0"/>
              </a:spcBef>
              <a:spcAft>
                <a:spcPts val="0"/>
              </a:spcAft>
              <a:buClr>
                <a:srgbClr val="666666"/>
              </a:buClr>
              <a:buSzPts val="1000"/>
              <a:buFont typeface="Roboto Mono"/>
              <a:buChar char="●"/>
            </a:pPr>
            <a:r>
              <a:rPr lang="en" sz="1000">
                <a:solidFill>
                  <a:srgbClr val="666666"/>
                </a:solidFill>
                <a:latin typeface="Roboto Mono"/>
                <a:ea typeface="Roboto Mono"/>
                <a:cs typeface="Roboto Mono"/>
                <a:sym typeface="Roboto Mono"/>
              </a:rPr>
              <a:t>WPA and WPA2, 802.1x</a:t>
            </a:r>
            <a:endParaRPr sz="1000">
              <a:solidFill>
                <a:srgbClr val="666666"/>
              </a:solidFill>
              <a:latin typeface="Roboto Mono"/>
              <a:ea typeface="Roboto Mono"/>
              <a:cs typeface="Roboto Mono"/>
              <a:sym typeface="Roboto Mono"/>
            </a:endParaRPr>
          </a:p>
          <a:p>
            <a:pPr indent="-292100" lvl="0" marL="457200" marR="127000" rtl="0">
              <a:lnSpc>
                <a:spcPct val="115000"/>
              </a:lnSpc>
              <a:spcBef>
                <a:spcPts val="0"/>
              </a:spcBef>
              <a:spcAft>
                <a:spcPts val="0"/>
              </a:spcAft>
              <a:buClr>
                <a:srgbClr val="990000"/>
              </a:buClr>
              <a:buSzPts val="1000"/>
              <a:buFont typeface="Roboto Mono"/>
              <a:buChar char="●"/>
            </a:pPr>
            <a:r>
              <a:rPr b="1" lang="en" sz="1000">
                <a:solidFill>
                  <a:srgbClr val="990000"/>
                </a:solidFill>
                <a:latin typeface="Roboto Mono"/>
                <a:ea typeface="Roboto Mono"/>
                <a:cs typeface="Roboto Mono"/>
                <a:sym typeface="Roboto Mono"/>
              </a:rPr>
              <a:t>Support Dual band (2.4 &amp; 5 GHz)</a:t>
            </a:r>
            <a:endParaRPr b="1" sz="1000">
              <a:solidFill>
                <a:srgbClr val="990000"/>
              </a:solidFill>
              <a:latin typeface="Roboto Mono"/>
              <a:ea typeface="Roboto Mono"/>
              <a:cs typeface="Roboto Mono"/>
              <a:sym typeface="Roboto Mono"/>
            </a:endParaRPr>
          </a:p>
          <a:p>
            <a:pPr indent="-292100" lvl="0" marL="457200" marR="127000" rtl="0">
              <a:lnSpc>
                <a:spcPct val="115000"/>
              </a:lnSpc>
              <a:spcBef>
                <a:spcPts val="0"/>
              </a:spcBef>
              <a:spcAft>
                <a:spcPts val="0"/>
              </a:spcAft>
              <a:buClr>
                <a:srgbClr val="990000"/>
              </a:buClr>
              <a:buSzPts val="1000"/>
              <a:buFont typeface="Roboto Mono"/>
              <a:buChar char="●"/>
            </a:pPr>
            <a:r>
              <a:rPr b="1" lang="en" sz="1000">
                <a:solidFill>
                  <a:srgbClr val="990000"/>
                </a:solidFill>
                <a:latin typeface="Roboto Mono"/>
                <a:ea typeface="Roboto Mono"/>
                <a:cs typeface="Roboto Mono"/>
                <a:sym typeface="Roboto Mono"/>
              </a:rPr>
              <a:t>Wi-Fi Direct</a:t>
            </a:r>
            <a:endParaRPr b="1" sz="1000">
              <a:solidFill>
                <a:srgbClr val="990000"/>
              </a:solidFill>
              <a:latin typeface="Roboto Mono"/>
              <a:ea typeface="Roboto Mono"/>
              <a:cs typeface="Roboto Mono"/>
              <a:sym typeface="Roboto Mono"/>
            </a:endParaRPr>
          </a:p>
          <a:p>
            <a:pPr indent="0" lvl="0" marL="0" marR="127000" rtl="0">
              <a:lnSpc>
                <a:spcPct val="115000"/>
              </a:lnSpc>
              <a:spcBef>
                <a:spcPts val="1700"/>
              </a:spcBef>
              <a:spcAft>
                <a:spcPts val="0"/>
              </a:spcAft>
              <a:buNone/>
            </a:pPr>
            <a:r>
              <a:t/>
            </a:r>
            <a:endParaRPr b="1" sz="1000">
              <a:solidFill>
                <a:srgbClr val="990000"/>
              </a:solidFill>
              <a:latin typeface="Roboto Mono"/>
              <a:ea typeface="Roboto Mono"/>
              <a:cs typeface="Roboto Mono"/>
              <a:sym typeface="Roboto Mono"/>
            </a:endParaRPr>
          </a:p>
          <a:p>
            <a:pPr indent="0" lvl="0" marL="0">
              <a:spcBef>
                <a:spcPts val="1700"/>
              </a:spcBef>
              <a:spcAft>
                <a:spcPts val="0"/>
              </a:spcAft>
              <a:buNone/>
            </a:pPr>
            <a:r>
              <a:rPr b="1" lang="en">
                <a:solidFill>
                  <a:schemeClr val="dk1"/>
                </a:solidFill>
                <a:latin typeface="Roboto Mono"/>
                <a:ea typeface="Roboto Mono"/>
                <a:cs typeface="Roboto Mono"/>
                <a:sym typeface="Roboto Mono"/>
              </a:rPr>
              <a:t>TP-Link:</a:t>
            </a:r>
            <a:endParaRPr b="1">
              <a:solidFill>
                <a:schemeClr val="dk1"/>
              </a:solidFill>
              <a:latin typeface="Roboto Mono"/>
              <a:ea typeface="Roboto Mono"/>
              <a:cs typeface="Roboto Mono"/>
              <a:sym typeface="Roboto Mono"/>
            </a:endParaRPr>
          </a:p>
          <a:p>
            <a:pPr indent="-292100" lvl="0" marL="457200" marR="0" rtl="0" algn="l">
              <a:lnSpc>
                <a:spcPct val="100000"/>
              </a:lnSpc>
              <a:spcBef>
                <a:spcPts val="0"/>
              </a:spcBef>
              <a:spcAft>
                <a:spcPts val="0"/>
              </a:spcAft>
              <a:buClr>
                <a:srgbClr val="666666"/>
              </a:buClr>
              <a:buSzPts val="1000"/>
              <a:buFont typeface="Roboto Mono"/>
              <a:buChar char="●"/>
            </a:pPr>
            <a:r>
              <a:rPr lang="en" sz="1000">
                <a:solidFill>
                  <a:srgbClr val="666666"/>
                </a:solidFill>
                <a:latin typeface="Roboto Mono"/>
                <a:ea typeface="Roboto Mono"/>
                <a:cs typeface="Roboto Mono"/>
                <a:sym typeface="Roboto Mono"/>
              </a:rPr>
              <a:t>Supports </a:t>
            </a:r>
            <a:r>
              <a:rPr b="1" lang="en" sz="1000">
                <a:solidFill>
                  <a:srgbClr val="990000"/>
                </a:solidFill>
                <a:latin typeface="Roboto Mono"/>
                <a:ea typeface="Roboto Mono"/>
                <a:cs typeface="Roboto Mono"/>
                <a:sym typeface="Roboto Mono"/>
              </a:rPr>
              <a:t>802.11ac</a:t>
            </a:r>
            <a:r>
              <a:rPr lang="en" sz="1000">
                <a:solidFill>
                  <a:srgbClr val="666666"/>
                </a:solidFill>
                <a:latin typeface="Roboto Mono"/>
                <a:ea typeface="Roboto Mono"/>
                <a:cs typeface="Roboto Mono"/>
                <a:sym typeface="Roboto Mono"/>
              </a:rPr>
              <a:t> </a:t>
            </a:r>
            <a:endParaRPr sz="1000">
              <a:solidFill>
                <a:srgbClr val="666666"/>
              </a:solidFill>
              <a:latin typeface="Roboto Mono"/>
              <a:ea typeface="Roboto Mono"/>
              <a:cs typeface="Roboto Mono"/>
              <a:sym typeface="Roboto Mono"/>
            </a:endParaRPr>
          </a:p>
          <a:p>
            <a:pPr indent="-292100" lvl="0" marL="457200" marR="0" rtl="0" algn="l">
              <a:lnSpc>
                <a:spcPct val="100000"/>
              </a:lnSpc>
              <a:spcBef>
                <a:spcPts val="0"/>
              </a:spcBef>
              <a:spcAft>
                <a:spcPts val="0"/>
              </a:spcAft>
              <a:buClr>
                <a:srgbClr val="666666"/>
              </a:buClr>
              <a:buSzPts val="1000"/>
              <a:buFont typeface="Roboto Mono"/>
              <a:buChar char="●"/>
            </a:pPr>
            <a:r>
              <a:rPr lang="en" sz="1000">
                <a:solidFill>
                  <a:srgbClr val="666666"/>
                </a:solidFill>
                <a:latin typeface="Roboto Mono"/>
                <a:ea typeface="Roboto Mono"/>
                <a:cs typeface="Roboto Mono"/>
                <a:sym typeface="Roboto Mono"/>
              </a:rPr>
              <a:t>Simultaneous </a:t>
            </a:r>
            <a:r>
              <a:rPr b="1" lang="en" sz="1000">
                <a:solidFill>
                  <a:srgbClr val="990000"/>
                </a:solidFill>
                <a:latin typeface="Roboto Mono"/>
                <a:ea typeface="Roboto Mono"/>
                <a:cs typeface="Roboto Mono"/>
                <a:sym typeface="Roboto Mono"/>
              </a:rPr>
              <a:t>2.4GHz 600Mbps </a:t>
            </a:r>
            <a:r>
              <a:rPr lang="en" sz="1000">
                <a:solidFill>
                  <a:srgbClr val="666666"/>
                </a:solidFill>
                <a:latin typeface="Roboto Mono"/>
                <a:ea typeface="Roboto Mono"/>
                <a:cs typeface="Roboto Mono"/>
                <a:sym typeface="Roboto Mono"/>
              </a:rPr>
              <a:t>and </a:t>
            </a:r>
            <a:r>
              <a:rPr b="1" lang="en" sz="1000">
                <a:solidFill>
                  <a:srgbClr val="990000"/>
                </a:solidFill>
                <a:latin typeface="Roboto Mono"/>
                <a:ea typeface="Roboto Mono"/>
                <a:cs typeface="Roboto Mono"/>
                <a:sym typeface="Roboto Mono"/>
              </a:rPr>
              <a:t>5GHz 1300Mbps</a:t>
            </a:r>
            <a:r>
              <a:rPr lang="en" sz="1000">
                <a:solidFill>
                  <a:srgbClr val="666666"/>
                </a:solidFill>
                <a:latin typeface="Roboto Mono"/>
                <a:ea typeface="Roboto Mono"/>
                <a:cs typeface="Roboto Mono"/>
                <a:sym typeface="Roboto Mono"/>
              </a:rPr>
              <a:t> </a:t>
            </a:r>
            <a:endParaRPr sz="1000">
              <a:solidFill>
                <a:srgbClr val="666666"/>
              </a:solidFill>
              <a:latin typeface="Roboto Mono"/>
              <a:ea typeface="Roboto Mono"/>
              <a:cs typeface="Roboto Mono"/>
              <a:sym typeface="Roboto Mono"/>
            </a:endParaRPr>
          </a:p>
          <a:p>
            <a:pPr indent="-292100" lvl="0" marL="457200" marR="0" rtl="0" algn="l">
              <a:lnSpc>
                <a:spcPct val="100000"/>
              </a:lnSpc>
              <a:spcBef>
                <a:spcPts val="0"/>
              </a:spcBef>
              <a:spcAft>
                <a:spcPts val="0"/>
              </a:spcAft>
              <a:buClr>
                <a:srgbClr val="666666"/>
              </a:buClr>
              <a:buSzPts val="1000"/>
              <a:buFont typeface="Roboto Mono"/>
              <a:buChar char="●"/>
            </a:pPr>
            <a:r>
              <a:rPr lang="en" sz="1000">
                <a:solidFill>
                  <a:srgbClr val="666666"/>
                </a:solidFill>
                <a:latin typeface="Roboto Mono"/>
                <a:ea typeface="Roboto Mono"/>
                <a:cs typeface="Roboto Mono"/>
                <a:sym typeface="Roboto Mono"/>
              </a:rPr>
              <a:t>3 dual band detachable antennas provide maximum omni-directional wireless coverage and reliability</a:t>
            </a:r>
            <a:endParaRPr sz="1000">
              <a:solidFill>
                <a:srgbClr val="666666"/>
              </a:solidFill>
              <a:latin typeface="Roboto Mono"/>
              <a:ea typeface="Roboto Mono"/>
              <a:cs typeface="Roboto Mono"/>
              <a:sym typeface="Roboto Mono"/>
            </a:endParaRPr>
          </a:p>
          <a:p>
            <a:pPr indent="0" lvl="0" marL="0" rtl="0">
              <a:spcBef>
                <a:spcPts val="0"/>
              </a:spcBef>
              <a:spcAft>
                <a:spcPts val="0"/>
              </a:spcAft>
              <a:buNone/>
            </a:pPr>
            <a:r>
              <a:t/>
            </a:r>
            <a:endParaRPr b="1">
              <a:solidFill>
                <a:schemeClr val="dk1"/>
              </a:solidFill>
              <a:latin typeface="Roboto Mono"/>
              <a:ea typeface="Roboto Mono"/>
              <a:cs typeface="Roboto Mono"/>
              <a:sym typeface="Roboto Mono"/>
            </a:endParaRPr>
          </a:p>
        </p:txBody>
      </p:sp>
      <p:sp>
        <p:nvSpPr>
          <p:cNvPr id="151" name="Shape 151"/>
          <p:cNvSpPr txBox="1"/>
          <p:nvPr/>
        </p:nvSpPr>
        <p:spPr>
          <a:xfrm>
            <a:off x="-48670" y="4834325"/>
            <a:ext cx="48855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Computing Design : : Networking Hardware</a:t>
            </a:r>
            <a:endParaRPr>
              <a:solidFill>
                <a:srgbClr val="999999"/>
              </a:solidFill>
            </a:endParaRPr>
          </a:p>
        </p:txBody>
      </p:sp>
      <p:sp>
        <p:nvSpPr>
          <p:cNvPr id="152" name="Shape 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153" name="Shape 153"/>
          <p:cNvPicPr preferRelativeResize="0"/>
          <p:nvPr/>
        </p:nvPicPr>
        <p:blipFill rotWithShape="1">
          <a:blip r:embed="rId3">
            <a:alphaModFix/>
          </a:blip>
          <a:srcRect b="8801" l="15483" r="18208" t="13304"/>
          <a:stretch/>
        </p:blipFill>
        <p:spPr>
          <a:xfrm rot="5400000">
            <a:off x="4705607" y="492250"/>
            <a:ext cx="1206025" cy="943600"/>
          </a:xfrm>
          <a:prstGeom prst="rect">
            <a:avLst/>
          </a:prstGeom>
          <a:noFill/>
          <a:ln>
            <a:noFill/>
          </a:ln>
        </p:spPr>
      </p:pic>
      <p:pic>
        <p:nvPicPr>
          <p:cNvPr id="154" name="Shape 154"/>
          <p:cNvPicPr preferRelativeResize="0"/>
          <p:nvPr/>
        </p:nvPicPr>
        <p:blipFill rotWithShape="1">
          <a:blip r:embed="rId4">
            <a:alphaModFix/>
          </a:blip>
          <a:srcRect b="0" l="24534" r="22417" t="0"/>
          <a:stretch/>
        </p:blipFill>
        <p:spPr>
          <a:xfrm>
            <a:off x="5736748" y="1847275"/>
            <a:ext cx="2195299" cy="3103799"/>
          </a:xfrm>
          <a:prstGeom prst="rect">
            <a:avLst/>
          </a:prstGeom>
          <a:noFill/>
          <a:ln>
            <a:noFill/>
          </a:ln>
        </p:spPr>
      </p:pic>
      <p:sp>
        <p:nvSpPr>
          <p:cNvPr id="155" name="Shape 155"/>
          <p:cNvSpPr txBox="1"/>
          <p:nvPr/>
        </p:nvSpPr>
        <p:spPr>
          <a:xfrm>
            <a:off x="6771750" y="1162525"/>
            <a:ext cx="1700700" cy="571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accent2"/>
                </a:solidFill>
                <a:highlight>
                  <a:srgbClr val="FFFFFF"/>
                </a:highlight>
                <a:latin typeface="Roboto Mono"/>
                <a:ea typeface="Roboto Mono"/>
                <a:cs typeface="Roboto Mono"/>
                <a:sym typeface="Roboto Mono"/>
              </a:rPr>
              <a:t>480P Raw Video</a:t>
            </a:r>
            <a:endParaRPr>
              <a:solidFill>
                <a:schemeClr val="accent2"/>
              </a:solidFill>
              <a:highlight>
                <a:srgbClr val="FFFFFF"/>
              </a:highlight>
              <a:latin typeface="Roboto Mono"/>
              <a:ea typeface="Roboto Mono"/>
              <a:cs typeface="Roboto Mono"/>
              <a:sym typeface="Roboto Mono"/>
            </a:endParaRPr>
          </a:p>
          <a:p>
            <a:pPr indent="0" lvl="0" marL="0">
              <a:spcBef>
                <a:spcPts val="0"/>
              </a:spcBef>
              <a:spcAft>
                <a:spcPts val="0"/>
              </a:spcAft>
              <a:buNone/>
            </a:pPr>
            <a:r>
              <a:rPr lang="en">
                <a:solidFill>
                  <a:schemeClr val="accent2"/>
                </a:solidFill>
                <a:highlight>
                  <a:srgbClr val="FFFFFF"/>
                </a:highlight>
                <a:latin typeface="Roboto Mono"/>
                <a:ea typeface="Roboto Mono"/>
                <a:cs typeface="Roboto Mono"/>
                <a:sym typeface="Roboto Mono"/>
              </a:rPr>
              <a:t>221.18400 Mbps</a:t>
            </a:r>
            <a:endParaRPr>
              <a:latin typeface="Roboto Mono"/>
              <a:ea typeface="Roboto Mono"/>
              <a:cs typeface="Roboto Mono"/>
              <a:sym typeface="Roboto Mono"/>
            </a:endParaRPr>
          </a:p>
        </p:txBody>
      </p:sp>
      <p:pic>
        <p:nvPicPr>
          <p:cNvPr id="156" name="Shape 156"/>
          <p:cNvPicPr preferRelativeResize="0"/>
          <p:nvPr/>
        </p:nvPicPr>
        <p:blipFill>
          <a:blip r:embed="rId5">
            <a:alphaModFix/>
          </a:blip>
          <a:stretch>
            <a:fillRect/>
          </a:stretch>
        </p:blipFill>
        <p:spPr>
          <a:xfrm>
            <a:off x="6117538" y="210488"/>
            <a:ext cx="1514475" cy="104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Shape 1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62" name="Shape 162"/>
          <p:cNvSpPr txBox="1"/>
          <p:nvPr/>
        </p:nvSpPr>
        <p:spPr>
          <a:xfrm>
            <a:off x="-48674" y="4834325"/>
            <a:ext cx="333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Computing Design : : Operating System</a:t>
            </a:r>
            <a:endParaRPr>
              <a:solidFill>
                <a:srgbClr val="999999"/>
              </a:solidFill>
            </a:endParaRPr>
          </a:p>
        </p:txBody>
      </p:sp>
      <p:pic>
        <p:nvPicPr>
          <p:cNvPr id="163" name="Shape 163"/>
          <p:cNvPicPr preferRelativeResize="0"/>
          <p:nvPr/>
        </p:nvPicPr>
        <p:blipFill>
          <a:blip r:embed="rId3">
            <a:alphaModFix/>
          </a:blip>
          <a:stretch>
            <a:fillRect/>
          </a:stretch>
        </p:blipFill>
        <p:spPr>
          <a:xfrm>
            <a:off x="144450" y="2895600"/>
            <a:ext cx="3697301" cy="1352400"/>
          </a:xfrm>
          <a:prstGeom prst="rect">
            <a:avLst/>
          </a:prstGeom>
          <a:noFill/>
          <a:ln>
            <a:noFill/>
          </a:ln>
        </p:spPr>
      </p:pic>
      <p:pic>
        <p:nvPicPr>
          <p:cNvPr id="164" name="Shape 164"/>
          <p:cNvPicPr preferRelativeResize="0"/>
          <p:nvPr/>
        </p:nvPicPr>
        <p:blipFill>
          <a:blip r:embed="rId4">
            <a:alphaModFix/>
          </a:blip>
          <a:stretch>
            <a:fillRect/>
          </a:stretch>
        </p:blipFill>
        <p:spPr>
          <a:xfrm>
            <a:off x="5224619" y="2069188"/>
            <a:ext cx="3796532" cy="856475"/>
          </a:xfrm>
          <a:prstGeom prst="rect">
            <a:avLst/>
          </a:prstGeom>
          <a:noFill/>
          <a:ln>
            <a:noFill/>
          </a:ln>
        </p:spPr>
      </p:pic>
      <p:pic>
        <p:nvPicPr>
          <p:cNvPr id="165" name="Shape 165"/>
          <p:cNvPicPr preferRelativeResize="0"/>
          <p:nvPr/>
        </p:nvPicPr>
        <p:blipFill>
          <a:blip r:embed="rId5">
            <a:alphaModFix/>
          </a:blip>
          <a:stretch>
            <a:fillRect/>
          </a:stretch>
        </p:blipFill>
        <p:spPr>
          <a:xfrm>
            <a:off x="354225" y="770925"/>
            <a:ext cx="3487526" cy="1774858"/>
          </a:xfrm>
          <a:prstGeom prst="rect">
            <a:avLst/>
          </a:prstGeom>
          <a:noFill/>
          <a:ln>
            <a:noFill/>
          </a:ln>
        </p:spPr>
      </p:pic>
      <p:sp>
        <p:nvSpPr>
          <p:cNvPr id="166" name="Shape 166"/>
          <p:cNvSpPr txBox="1"/>
          <p:nvPr/>
        </p:nvSpPr>
        <p:spPr>
          <a:xfrm>
            <a:off x="4230750" y="2350575"/>
            <a:ext cx="841200" cy="29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500">
                <a:latin typeface="Roboto Mono"/>
                <a:ea typeface="Roboto Mono"/>
                <a:cs typeface="Roboto Mono"/>
                <a:sym typeface="Roboto Mono"/>
              </a:rPr>
              <a:t>VS.</a:t>
            </a:r>
            <a:endParaRPr b="1" sz="2500">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72" name="Shape 172"/>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Computing Design : : Memory</a:t>
            </a:r>
            <a:endParaRPr>
              <a:solidFill>
                <a:srgbClr val="999999"/>
              </a:solidFill>
            </a:endParaRPr>
          </a:p>
        </p:txBody>
      </p:sp>
      <p:pic>
        <p:nvPicPr>
          <p:cNvPr id="173" name="Shape 173"/>
          <p:cNvPicPr preferRelativeResize="0"/>
          <p:nvPr/>
        </p:nvPicPr>
        <p:blipFill>
          <a:blip r:embed="rId3">
            <a:alphaModFix/>
          </a:blip>
          <a:stretch>
            <a:fillRect/>
          </a:stretch>
        </p:blipFill>
        <p:spPr>
          <a:xfrm>
            <a:off x="5779263" y="3155275"/>
            <a:ext cx="1291776" cy="968825"/>
          </a:xfrm>
          <a:prstGeom prst="rect">
            <a:avLst/>
          </a:prstGeom>
          <a:noFill/>
          <a:ln>
            <a:noFill/>
          </a:ln>
        </p:spPr>
      </p:pic>
      <p:grpSp>
        <p:nvGrpSpPr>
          <p:cNvPr id="174" name="Shape 174"/>
          <p:cNvGrpSpPr/>
          <p:nvPr/>
        </p:nvGrpSpPr>
        <p:grpSpPr>
          <a:xfrm>
            <a:off x="945213" y="1963275"/>
            <a:ext cx="2553250" cy="2466300"/>
            <a:chOff x="639975" y="207350"/>
            <a:chExt cx="2553250" cy="2466300"/>
          </a:xfrm>
        </p:grpSpPr>
        <p:pic>
          <p:nvPicPr>
            <p:cNvPr id="175" name="Shape 175"/>
            <p:cNvPicPr preferRelativeResize="0"/>
            <p:nvPr/>
          </p:nvPicPr>
          <p:blipFill>
            <a:blip r:embed="rId4">
              <a:alphaModFix/>
            </a:blip>
            <a:stretch>
              <a:fillRect/>
            </a:stretch>
          </p:blipFill>
          <p:spPr>
            <a:xfrm>
              <a:off x="639975" y="207350"/>
              <a:ext cx="2466300" cy="2466300"/>
            </a:xfrm>
            <a:prstGeom prst="rect">
              <a:avLst/>
            </a:prstGeom>
            <a:noFill/>
            <a:ln>
              <a:noFill/>
            </a:ln>
          </p:spPr>
        </p:pic>
        <p:sp>
          <p:nvSpPr>
            <p:cNvPr id="176" name="Shape 176"/>
            <p:cNvSpPr/>
            <p:nvPr/>
          </p:nvSpPr>
          <p:spPr>
            <a:xfrm>
              <a:off x="679825" y="372650"/>
              <a:ext cx="2513400" cy="2135700"/>
            </a:xfrm>
            <a:prstGeom prst="rect">
              <a:avLst/>
            </a:prstGeom>
            <a:solidFill>
              <a:srgbClr val="FFFFFF">
                <a:alpha val="738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txBox="1"/>
            <p:nvPr/>
          </p:nvSpPr>
          <p:spPr>
            <a:xfrm>
              <a:off x="1170950" y="769125"/>
              <a:ext cx="1407600" cy="94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000">
                  <a:solidFill>
                    <a:srgbClr val="5B0F00"/>
                  </a:solidFill>
                  <a:latin typeface="Roboto Mono"/>
                  <a:ea typeface="Roboto Mono"/>
                  <a:cs typeface="Roboto Mono"/>
                  <a:sym typeface="Roboto Mono"/>
                </a:rPr>
                <a:t>16 GB Embedded Storage</a:t>
              </a:r>
              <a:endParaRPr b="1" sz="2000">
                <a:solidFill>
                  <a:srgbClr val="5B0F00"/>
                </a:solidFill>
                <a:latin typeface="Roboto Mono"/>
                <a:ea typeface="Roboto Mono"/>
                <a:cs typeface="Roboto Mono"/>
                <a:sym typeface="Roboto Mono"/>
              </a:endParaRPr>
            </a:p>
          </p:txBody>
        </p:sp>
      </p:grpSp>
      <p:pic>
        <p:nvPicPr>
          <p:cNvPr id="178" name="Shape 178"/>
          <p:cNvPicPr preferRelativeResize="0"/>
          <p:nvPr/>
        </p:nvPicPr>
        <p:blipFill>
          <a:blip r:embed="rId5">
            <a:alphaModFix/>
          </a:blip>
          <a:stretch>
            <a:fillRect/>
          </a:stretch>
        </p:blipFill>
        <p:spPr>
          <a:xfrm>
            <a:off x="5282150" y="1967601"/>
            <a:ext cx="2286030" cy="569575"/>
          </a:xfrm>
          <a:prstGeom prst="rect">
            <a:avLst/>
          </a:prstGeom>
          <a:noFill/>
          <a:ln>
            <a:noFill/>
          </a:ln>
        </p:spPr>
      </p:pic>
      <p:sp>
        <p:nvSpPr>
          <p:cNvPr id="179" name="Shape 179"/>
          <p:cNvSpPr txBox="1"/>
          <p:nvPr/>
        </p:nvSpPr>
        <p:spPr>
          <a:xfrm>
            <a:off x="6212313" y="2706025"/>
            <a:ext cx="425700" cy="23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3000">
                <a:solidFill>
                  <a:srgbClr val="990000"/>
                </a:solidFill>
                <a:latin typeface="Roboto Mono"/>
                <a:ea typeface="Roboto Mono"/>
                <a:cs typeface="Roboto Mono"/>
                <a:sym typeface="Roboto Mono"/>
              </a:rPr>
              <a:t>+</a:t>
            </a:r>
            <a:endParaRPr b="1" sz="3000">
              <a:solidFill>
                <a:srgbClr val="990000"/>
              </a:solidFill>
              <a:latin typeface="Roboto Mono"/>
              <a:ea typeface="Roboto Mono"/>
              <a:cs typeface="Roboto Mono"/>
              <a:sym typeface="Roboto Mono"/>
            </a:endParaRPr>
          </a:p>
        </p:txBody>
      </p:sp>
      <p:pic>
        <p:nvPicPr>
          <p:cNvPr id="180" name="Shape 180"/>
          <p:cNvPicPr preferRelativeResize="0"/>
          <p:nvPr/>
        </p:nvPicPr>
        <p:blipFill>
          <a:blip r:embed="rId5">
            <a:alphaModFix/>
          </a:blip>
          <a:stretch>
            <a:fillRect/>
          </a:stretch>
        </p:blipFill>
        <p:spPr>
          <a:xfrm>
            <a:off x="660150" y="718743"/>
            <a:ext cx="3370600" cy="839775"/>
          </a:xfrm>
          <a:prstGeom prst="rect">
            <a:avLst/>
          </a:prstGeom>
          <a:noFill/>
          <a:ln>
            <a:noFill/>
          </a:ln>
        </p:spPr>
      </p:pic>
      <p:sp>
        <p:nvSpPr>
          <p:cNvPr id="181" name="Shape 181"/>
          <p:cNvSpPr txBox="1"/>
          <p:nvPr/>
        </p:nvSpPr>
        <p:spPr>
          <a:xfrm>
            <a:off x="2063913" y="1583413"/>
            <a:ext cx="425700" cy="233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990000"/>
                </a:solidFill>
                <a:latin typeface="Roboto Mono"/>
                <a:ea typeface="Roboto Mono"/>
                <a:cs typeface="Roboto Mono"/>
                <a:sym typeface="Roboto Mono"/>
              </a:rPr>
              <a:t>+</a:t>
            </a:r>
            <a:endParaRPr b="1" sz="3000">
              <a:solidFill>
                <a:srgbClr val="990000"/>
              </a:solidFill>
              <a:latin typeface="Roboto Mono"/>
              <a:ea typeface="Roboto Mono"/>
              <a:cs typeface="Roboto Mono"/>
              <a:sym typeface="Roboto Mono"/>
            </a:endParaRPr>
          </a:p>
        </p:txBody>
      </p:sp>
      <p:pic>
        <p:nvPicPr>
          <p:cNvPr id="182" name="Shape 182"/>
          <p:cNvPicPr preferRelativeResize="0"/>
          <p:nvPr/>
        </p:nvPicPr>
        <p:blipFill>
          <a:blip r:embed="rId6">
            <a:alphaModFix/>
          </a:blip>
          <a:stretch>
            <a:fillRect/>
          </a:stretch>
        </p:blipFill>
        <p:spPr>
          <a:xfrm>
            <a:off x="5057103" y="612686"/>
            <a:ext cx="3000000" cy="791795"/>
          </a:xfrm>
          <a:prstGeom prst="rect">
            <a:avLst/>
          </a:prstGeom>
          <a:noFill/>
          <a:ln>
            <a:noFill/>
          </a:ln>
        </p:spPr>
      </p:pic>
      <p:sp>
        <p:nvSpPr>
          <p:cNvPr id="183" name="Shape 183"/>
          <p:cNvSpPr txBox="1"/>
          <p:nvPr/>
        </p:nvSpPr>
        <p:spPr>
          <a:xfrm>
            <a:off x="6212300" y="1507225"/>
            <a:ext cx="425700" cy="233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3000">
                <a:solidFill>
                  <a:srgbClr val="990000"/>
                </a:solidFill>
                <a:latin typeface="Roboto Mono"/>
                <a:ea typeface="Roboto Mono"/>
                <a:cs typeface="Roboto Mono"/>
                <a:sym typeface="Roboto Mono"/>
              </a:rPr>
              <a:t>+</a:t>
            </a:r>
            <a:endParaRPr b="1" sz="3000">
              <a:solidFill>
                <a:srgbClr val="990000"/>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89" name="Shape 189"/>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Computing Design : : Thermal</a:t>
            </a:r>
            <a:endParaRPr>
              <a:solidFill>
                <a:srgbClr val="999999"/>
              </a:solidFill>
            </a:endParaRPr>
          </a:p>
        </p:txBody>
      </p:sp>
      <p:pic>
        <p:nvPicPr>
          <p:cNvPr id="190" name="Shape 190"/>
          <p:cNvPicPr preferRelativeResize="0"/>
          <p:nvPr/>
        </p:nvPicPr>
        <p:blipFill rotWithShape="1">
          <a:blip r:embed="rId3">
            <a:alphaModFix/>
          </a:blip>
          <a:srcRect b="26802" l="31591" r="25653" t="18466"/>
          <a:stretch/>
        </p:blipFill>
        <p:spPr>
          <a:xfrm>
            <a:off x="305713" y="965850"/>
            <a:ext cx="2291226" cy="2199852"/>
          </a:xfrm>
          <a:prstGeom prst="rect">
            <a:avLst/>
          </a:prstGeom>
          <a:noFill/>
          <a:ln>
            <a:noFill/>
          </a:ln>
        </p:spPr>
      </p:pic>
      <p:pic>
        <p:nvPicPr>
          <p:cNvPr id="191" name="Shape 191"/>
          <p:cNvPicPr preferRelativeResize="0"/>
          <p:nvPr/>
        </p:nvPicPr>
        <p:blipFill rotWithShape="1">
          <a:blip r:embed="rId4">
            <a:alphaModFix/>
          </a:blip>
          <a:srcRect b="19140" l="28575" r="21882" t="28634"/>
          <a:stretch/>
        </p:blipFill>
        <p:spPr>
          <a:xfrm>
            <a:off x="3156527" y="965850"/>
            <a:ext cx="2715843" cy="2147101"/>
          </a:xfrm>
          <a:prstGeom prst="rect">
            <a:avLst/>
          </a:prstGeom>
          <a:noFill/>
          <a:ln>
            <a:noFill/>
          </a:ln>
        </p:spPr>
      </p:pic>
      <p:pic>
        <p:nvPicPr>
          <p:cNvPr id="192" name="Shape 192"/>
          <p:cNvPicPr preferRelativeResize="0"/>
          <p:nvPr/>
        </p:nvPicPr>
        <p:blipFill rotWithShape="1">
          <a:blip r:embed="rId5">
            <a:alphaModFix/>
          </a:blip>
          <a:srcRect b="18915" l="21308" r="29146" t="17801"/>
          <a:stretch/>
        </p:blipFill>
        <p:spPr>
          <a:xfrm>
            <a:off x="6293625" y="992225"/>
            <a:ext cx="2240700" cy="2147100"/>
          </a:xfrm>
          <a:prstGeom prst="rect">
            <a:avLst/>
          </a:prstGeom>
          <a:noFill/>
          <a:ln>
            <a:noFill/>
          </a:ln>
        </p:spPr>
      </p:pic>
      <p:sp>
        <p:nvSpPr>
          <p:cNvPr id="193" name="Shape 193"/>
          <p:cNvSpPr txBox="1"/>
          <p:nvPr/>
        </p:nvSpPr>
        <p:spPr>
          <a:xfrm>
            <a:off x="200250" y="3484975"/>
            <a:ext cx="2396700" cy="849300"/>
          </a:xfrm>
          <a:prstGeom prst="rect">
            <a:avLst/>
          </a:prstGeom>
          <a:noFill/>
          <a:ln>
            <a:noFill/>
          </a:ln>
        </p:spPr>
        <p:txBody>
          <a:bodyPr anchorCtr="0" anchor="t" bIns="91425" lIns="91425" spcFirstLastPara="1" rIns="91425" wrap="square" tIns="91425">
            <a:noAutofit/>
          </a:bodyPr>
          <a:lstStyle/>
          <a:p>
            <a:pPr indent="457200" lvl="0" marL="0">
              <a:spcBef>
                <a:spcPts val="0"/>
              </a:spcBef>
              <a:spcAft>
                <a:spcPts val="0"/>
              </a:spcAft>
              <a:buNone/>
            </a:pPr>
            <a:r>
              <a:rPr lang="en" sz="1600">
                <a:latin typeface="Roboto Mono"/>
                <a:ea typeface="Roboto Mono"/>
                <a:cs typeface="Roboto Mono"/>
                <a:sym typeface="Roboto Mono"/>
              </a:rPr>
              <a:t>No Cooling</a:t>
            </a:r>
            <a:endParaRPr sz="1600">
              <a:latin typeface="Roboto Mono"/>
              <a:ea typeface="Roboto Mono"/>
              <a:cs typeface="Roboto Mono"/>
              <a:sym typeface="Roboto Mono"/>
            </a:endParaRPr>
          </a:p>
          <a:p>
            <a:pPr indent="0" lvl="0" marL="0">
              <a:spcBef>
                <a:spcPts val="0"/>
              </a:spcBef>
              <a:spcAft>
                <a:spcPts val="0"/>
              </a:spcAft>
              <a:buNone/>
            </a:pPr>
            <a:r>
              <a:t/>
            </a:r>
            <a:endParaRPr sz="1600">
              <a:latin typeface="Roboto Mono"/>
              <a:ea typeface="Roboto Mono"/>
              <a:cs typeface="Roboto Mono"/>
              <a:sym typeface="Roboto Mono"/>
            </a:endParaRPr>
          </a:p>
          <a:p>
            <a:pPr indent="457200" lvl="0" marL="0">
              <a:spcBef>
                <a:spcPts val="0"/>
              </a:spcBef>
              <a:spcAft>
                <a:spcPts val="0"/>
              </a:spcAft>
              <a:buNone/>
            </a:pPr>
            <a:r>
              <a:rPr lang="en" sz="1600">
                <a:latin typeface="Roboto Mono"/>
                <a:ea typeface="Roboto Mono"/>
                <a:cs typeface="Roboto Mono"/>
                <a:sym typeface="Roboto Mono"/>
              </a:rPr>
              <a:t>&lt; 30 min</a:t>
            </a:r>
            <a:endParaRPr sz="1600">
              <a:latin typeface="Roboto Mono"/>
              <a:ea typeface="Roboto Mono"/>
              <a:cs typeface="Roboto Mono"/>
              <a:sym typeface="Roboto Mono"/>
            </a:endParaRPr>
          </a:p>
        </p:txBody>
      </p:sp>
      <p:sp>
        <p:nvSpPr>
          <p:cNvPr id="194" name="Shape 194"/>
          <p:cNvSpPr txBox="1"/>
          <p:nvPr/>
        </p:nvSpPr>
        <p:spPr>
          <a:xfrm>
            <a:off x="3567250" y="3484975"/>
            <a:ext cx="2154300" cy="61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600">
                <a:latin typeface="Roboto Mono"/>
                <a:ea typeface="Roboto Mono"/>
                <a:cs typeface="Roboto Mono"/>
                <a:sym typeface="Roboto Mono"/>
              </a:rPr>
              <a:t>Passive</a:t>
            </a:r>
            <a:r>
              <a:rPr lang="en" sz="1600">
                <a:latin typeface="Roboto Mono"/>
                <a:ea typeface="Roboto Mono"/>
                <a:cs typeface="Roboto Mono"/>
                <a:sym typeface="Roboto Mono"/>
              </a:rPr>
              <a:t> Cooling</a:t>
            </a:r>
            <a:endParaRPr sz="1600">
              <a:latin typeface="Roboto Mono"/>
              <a:ea typeface="Roboto Mono"/>
              <a:cs typeface="Roboto Mono"/>
              <a:sym typeface="Roboto Mono"/>
            </a:endParaRPr>
          </a:p>
          <a:p>
            <a:pPr indent="0" lvl="0" marL="0">
              <a:spcBef>
                <a:spcPts val="0"/>
              </a:spcBef>
              <a:spcAft>
                <a:spcPts val="0"/>
              </a:spcAft>
              <a:buNone/>
            </a:pPr>
            <a:r>
              <a:t/>
            </a:r>
            <a:endParaRPr sz="1600">
              <a:latin typeface="Roboto Mono"/>
              <a:ea typeface="Roboto Mono"/>
              <a:cs typeface="Roboto Mono"/>
              <a:sym typeface="Roboto Mono"/>
            </a:endParaRPr>
          </a:p>
          <a:p>
            <a:pPr indent="457200" lvl="0" marL="0" rtl="0">
              <a:spcBef>
                <a:spcPts val="0"/>
              </a:spcBef>
              <a:spcAft>
                <a:spcPts val="0"/>
              </a:spcAft>
              <a:buNone/>
            </a:pPr>
            <a:r>
              <a:rPr lang="en" sz="1600">
                <a:latin typeface="Roboto Mono"/>
                <a:ea typeface="Roboto Mono"/>
                <a:cs typeface="Roboto Mono"/>
                <a:sym typeface="Roboto Mono"/>
              </a:rPr>
              <a:t>~ 30 min</a:t>
            </a:r>
            <a:endParaRPr sz="1600">
              <a:latin typeface="Roboto Mono"/>
              <a:ea typeface="Roboto Mono"/>
              <a:cs typeface="Roboto Mono"/>
              <a:sym typeface="Roboto Mono"/>
            </a:endParaRPr>
          </a:p>
        </p:txBody>
      </p:sp>
      <p:sp>
        <p:nvSpPr>
          <p:cNvPr id="195" name="Shape 195"/>
          <p:cNvSpPr txBox="1"/>
          <p:nvPr/>
        </p:nvSpPr>
        <p:spPr>
          <a:xfrm>
            <a:off x="6374250" y="3484975"/>
            <a:ext cx="2098200" cy="107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600">
                <a:solidFill>
                  <a:schemeClr val="dk1"/>
                </a:solidFill>
                <a:latin typeface="Roboto Mono"/>
                <a:ea typeface="Roboto Mono"/>
                <a:cs typeface="Roboto Mono"/>
                <a:sym typeface="Roboto Mono"/>
              </a:rPr>
              <a:t>Active </a:t>
            </a:r>
            <a:r>
              <a:rPr lang="en" sz="1600">
                <a:latin typeface="Roboto Mono"/>
                <a:ea typeface="Roboto Mono"/>
                <a:cs typeface="Roboto Mono"/>
                <a:sym typeface="Roboto Mono"/>
              </a:rPr>
              <a:t>Cooling</a:t>
            </a:r>
            <a:endParaRPr sz="1600">
              <a:latin typeface="Roboto Mono"/>
              <a:ea typeface="Roboto Mono"/>
              <a:cs typeface="Roboto Mono"/>
              <a:sym typeface="Roboto Mono"/>
            </a:endParaRPr>
          </a:p>
          <a:p>
            <a:pPr indent="0" lvl="0" marL="0">
              <a:spcBef>
                <a:spcPts val="0"/>
              </a:spcBef>
              <a:spcAft>
                <a:spcPts val="0"/>
              </a:spcAft>
              <a:buNone/>
            </a:pPr>
            <a:r>
              <a:t/>
            </a:r>
            <a:endParaRPr sz="1600">
              <a:latin typeface="Roboto Mono"/>
              <a:ea typeface="Roboto Mono"/>
              <a:cs typeface="Roboto Mono"/>
              <a:sym typeface="Roboto Mono"/>
            </a:endParaRPr>
          </a:p>
          <a:p>
            <a:pPr indent="0" lvl="0" marL="0" rtl="0">
              <a:spcBef>
                <a:spcPts val="0"/>
              </a:spcBef>
              <a:spcAft>
                <a:spcPts val="0"/>
              </a:spcAft>
              <a:buNone/>
            </a:pPr>
            <a:r>
              <a:rPr lang="en" sz="1600">
                <a:latin typeface="Roboto Mono"/>
                <a:ea typeface="Roboto Mono"/>
                <a:cs typeface="Roboto Mono"/>
                <a:sym typeface="Roboto Mono"/>
              </a:rPr>
              <a:t>  &gt; 2hr  ?Max</a:t>
            </a:r>
            <a:endParaRPr sz="1600">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Trade-Offs</a:t>
            </a:r>
            <a:endParaRPr sz="3000">
              <a:solidFill>
                <a:schemeClr val="dk1"/>
              </a:solidFill>
              <a:latin typeface="Roboto Light"/>
              <a:ea typeface="Roboto Light"/>
              <a:cs typeface="Roboto Light"/>
              <a:sym typeface="Roboto Light"/>
            </a:endParaRPr>
          </a:p>
        </p:txBody>
      </p:sp>
      <p:sp>
        <p:nvSpPr>
          <p:cNvPr id="201" name="Shape 201"/>
          <p:cNvSpPr txBox="1"/>
          <p:nvPr/>
        </p:nvSpPr>
        <p:spPr>
          <a:xfrm>
            <a:off x="1090025" y="1884825"/>
            <a:ext cx="7618800" cy="2466300"/>
          </a:xfrm>
          <a:prstGeom prst="rect">
            <a:avLst/>
          </a:prstGeom>
          <a:noFill/>
          <a:ln>
            <a:noFill/>
          </a:ln>
        </p:spPr>
        <p:txBody>
          <a:bodyPr anchorCtr="0" anchor="t" bIns="91425" lIns="91425" spcFirstLastPara="1" rIns="91425" wrap="square" tIns="91425">
            <a:noAutofit/>
          </a:bodyPr>
          <a:lstStyle/>
          <a:p>
            <a:pPr indent="-355600" lvl="0" marL="457200" rtl="0">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High power </a:t>
            </a:r>
            <a:r>
              <a:rPr lang="en" sz="2000">
                <a:solidFill>
                  <a:schemeClr val="dk1"/>
                </a:solidFill>
                <a:latin typeface="Roboto Light"/>
                <a:ea typeface="Roboto Light"/>
                <a:cs typeface="Roboto Light"/>
                <a:sym typeface="Roboto Light"/>
              </a:rPr>
              <a:t>consumption vs Computing Power</a:t>
            </a:r>
            <a:endParaRPr sz="2000">
              <a:solidFill>
                <a:schemeClr val="dk1"/>
              </a:solidFill>
              <a:latin typeface="Roboto Light"/>
              <a:ea typeface="Roboto Light"/>
              <a:cs typeface="Roboto Light"/>
              <a:sym typeface="Roboto Light"/>
            </a:endParaRPr>
          </a:p>
          <a:p>
            <a:pPr indent="-355600" lvl="0" marL="457200" rtl="0">
              <a:spcBef>
                <a:spcPts val="0"/>
              </a:spcBef>
              <a:spcAft>
                <a:spcPts val="0"/>
              </a:spcAft>
              <a:buClr>
                <a:schemeClr val="dk1"/>
              </a:buClr>
              <a:buSzPts val="2000"/>
              <a:buFont typeface="Roboto Light"/>
              <a:buChar char="-"/>
            </a:pPr>
            <a:r>
              <a:rPr lang="en" sz="2000">
                <a:solidFill>
                  <a:schemeClr val="dk1"/>
                </a:solidFill>
                <a:latin typeface="Roboto Light"/>
                <a:ea typeface="Roboto Light"/>
                <a:cs typeface="Roboto Light"/>
                <a:sym typeface="Roboto Light"/>
              </a:rPr>
              <a:t>Thermal radiation vs Computing Power</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202" name="Shape 202"/>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Computing Design : : Trade-offs</a:t>
            </a:r>
            <a:endParaRPr>
              <a:solidFill>
                <a:srgbClr val="999999"/>
              </a:solidFill>
            </a:endParaRPr>
          </a:p>
        </p:txBody>
      </p:sp>
      <p:sp>
        <p:nvSpPr>
          <p:cNvPr id="203" name="Shape 2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nvSpPr>
        <p:spPr>
          <a:xfrm>
            <a:off x="56775" y="154450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chemeClr val="dk1"/>
                </a:solidFill>
                <a:latin typeface="Roboto Light"/>
                <a:ea typeface="Roboto Light"/>
                <a:cs typeface="Roboto Light"/>
                <a:sym typeface="Roboto Light"/>
              </a:rPr>
              <a:t>Electrical</a:t>
            </a:r>
            <a:r>
              <a:rPr lang="en" sz="4800">
                <a:solidFill>
                  <a:schemeClr val="dk1"/>
                </a:solidFill>
                <a:latin typeface="Roboto Light"/>
                <a:ea typeface="Roboto Light"/>
                <a:cs typeface="Roboto Light"/>
                <a:sym typeface="Roboto Light"/>
              </a:rPr>
              <a:t> Design</a:t>
            </a:r>
            <a:endParaRPr sz="4800">
              <a:solidFill>
                <a:schemeClr val="dk1"/>
              </a:solidFill>
              <a:latin typeface="Roboto Light"/>
              <a:ea typeface="Roboto Light"/>
              <a:cs typeface="Roboto Light"/>
              <a:sym typeface="Roboto Light"/>
            </a:endParaRPr>
          </a:p>
        </p:txBody>
      </p:sp>
      <p:sp>
        <p:nvSpPr>
          <p:cNvPr id="209" name="Shape 2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10" name="Shape 210"/>
          <p:cNvSpPr txBox="1"/>
          <p:nvPr/>
        </p:nvSpPr>
        <p:spPr>
          <a:xfrm>
            <a:off x="749375" y="2420950"/>
            <a:ext cx="3054300" cy="76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666666"/>
                </a:solidFill>
                <a:latin typeface="Roboto Light"/>
                <a:ea typeface="Roboto Light"/>
                <a:cs typeface="Roboto Light"/>
                <a:sym typeface="Roboto Light"/>
              </a:rPr>
              <a:t>Delivering power to the substrate</a:t>
            </a:r>
            <a:r>
              <a:rPr lang="en">
                <a:solidFill>
                  <a:srgbClr val="666666"/>
                </a:solidFill>
                <a:latin typeface="Roboto Light"/>
                <a:ea typeface="Roboto Light"/>
                <a:cs typeface="Roboto Light"/>
                <a:sym typeface="Roboto Light"/>
              </a:rPr>
              <a:t>.</a:t>
            </a:r>
            <a:endParaRPr>
              <a:solidFill>
                <a:srgbClr val="666666"/>
              </a:solidFill>
              <a:latin typeface="Roboto Light"/>
              <a:ea typeface="Roboto Light"/>
              <a:cs typeface="Roboto Light"/>
              <a:sym typeface="Robo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Electrical (power delivery) Requirements</a:t>
            </a:r>
            <a:endParaRPr sz="3000">
              <a:solidFill>
                <a:schemeClr val="dk1"/>
              </a:solidFill>
              <a:latin typeface="Roboto Light"/>
              <a:ea typeface="Roboto Light"/>
              <a:cs typeface="Roboto Light"/>
              <a:sym typeface="Roboto Light"/>
            </a:endParaRPr>
          </a:p>
        </p:txBody>
      </p:sp>
      <p:sp>
        <p:nvSpPr>
          <p:cNvPr id="216" name="Shape 216"/>
          <p:cNvSpPr txBox="1"/>
          <p:nvPr/>
        </p:nvSpPr>
        <p:spPr>
          <a:xfrm>
            <a:off x="1090025" y="1884825"/>
            <a:ext cx="5461500" cy="2466300"/>
          </a:xfrm>
          <a:prstGeom prst="rect">
            <a:avLst/>
          </a:prstGeom>
          <a:noFill/>
          <a:ln>
            <a:noFill/>
          </a:ln>
        </p:spPr>
        <p:txBody>
          <a:bodyPr anchorCtr="0" anchor="t" bIns="91425" lIns="91425" spcFirstLastPara="1" rIns="91425" wrap="square" tIns="91425">
            <a:noAutofit/>
          </a:bodyPr>
          <a:lstStyle/>
          <a:p>
            <a:pPr indent="-317500" lvl="0" marL="457200" rtl="0">
              <a:lnSpc>
                <a:spcPct val="150000"/>
              </a:lnSpc>
              <a:spcBef>
                <a:spcPts val="0"/>
              </a:spcBef>
              <a:spcAft>
                <a:spcPts val="0"/>
              </a:spcAft>
              <a:buClr>
                <a:schemeClr val="dk1"/>
              </a:buClr>
              <a:buSzPts val="1400"/>
              <a:buFont typeface="Roboto"/>
              <a:buChar char="-"/>
            </a:pPr>
            <a:r>
              <a:rPr lang="en">
                <a:solidFill>
                  <a:schemeClr val="dk1"/>
                </a:solidFill>
                <a:latin typeface="Roboto Light"/>
                <a:ea typeface="Roboto Light"/>
                <a:cs typeface="Roboto Light"/>
                <a:sym typeface="Roboto Light"/>
              </a:rPr>
              <a:t>Joule + Sensor </a:t>
            </a:r>
            <a:r>
              <a:rPr b="1" lang="en">
                <a:solidFill>
                  <a:schemeClr val="dk1"/>
                </a:solidFill>
                <a:latin typeface="Roboto"/>
                <a:ea typeface="Roboto"/>
                <a:cs typeface="Roboto"/>
                <a:sym typeface="Roboto"/>
              </a:rPr>
              <a:t>need</a:t>
            </a:r>
            <a:r>
              <a:rPr lang="en">
                <a:solidFill>
                  <a:schemeClr val="dk1"/>
                </a:solidFill>
                <a:latin typeface="Roboto Light"/>
                <a:ea typeface="Roboto Light"/>
                <a:cs typeface="Roboto Light"/>
                <a:sym typeface="Roboto Light"/>
              </a:rPr>
              <a:t> </a:t>
            </a:r>
            <a:r>
              <a:rPr b="1" lang="en">
                <a:solidFill>
                  <a:schemeClr val="dk1"/>
                </a:solidFill>
                <a:latin typeface="Roboto"/>
                <a:ea typeface="Roboto"/>
                <a:cs typeface="Roboto"/>
                <a:sym typeface="Roboto"/>
              </a:rPr>
              <a:t>minimum power 1.5A @ 12V </a:t>
            </a:r>
            <a:endParaRPr b="1">
              <a:solidFill>
                <a:schemeClr val="dk1"/>
              </a:solidFill>
              <a:latin typeface="Roboto"/>
              <a:ea typeface="Roboto"/>
              <a:cs typeface="Roboto"/>
              <a:sym typeface="Roboto"/>
            </a:endParaRPr>
          </a:p>
          <a:p>
            <a:pPr indent="-317500" lvl="0" marL="457200" rtl="0">
              <a:lnSpc>
                <a:spcPct val="150000"/>
              </a:lnSpc>
              <a:spcBef>
                <a:spcPts val="0"/>
              </a:spcBef>
              <a:spcAft>
                <a:spcPts val="0"/>
              </a:spcAft>
              <a:buClr>
                <a:schemeClr val="dk1"/>
              </a:buClr>
              <a:buSzPts val="1400"/>
              <a:buFont typeface="Roboto"/>
              <a:buChar char="-"/>
            </a:pPr>
            <a:r>
              <a:rPr lang="en">
                <a:solidFill>
                  <a:schemeClr val="dk1"/>
                </a:solidFill>
                <a:latin typeface="Roboto Light"/>
                <a:ea typeface="Roboto Light"/>
                <a:cs typeface="Roboto Light"/>
                <a:sym typeface="Roboto Light"/>
              </a:rPr>
              <a:t>Kinova J6 </a:t>
            </a:r>
            <a:r>
              <a:rPr b="1" lang="en">
                <a:solidFill>
                  <a:schemeClr val="dk1"/>
                </a:solidFill>
                <a:latin typeface="Roboto"/>
                <a:ea typeface="Roboto"/>
                <a:cs typeface="Roboto"/>
                <a:sym typeface="Roboto"/>
              </a:rPr>
              <a:t>supplies max 3A @ 24V</a:t>
            </a:r>
            <a:endParaRPr b="1">
              <a:solidFill>
                <a:schemeClr val="dk1"/>
              </a:solidFill>
              <a:latin typeface="Roboto"/>
              <a:ea typeface="Roboto"/>
              <a:cs typeface="Roboto"/>
              <a:sym typeface="Roboto"/>
            </a:endParaRPr>
          </a:p>
          <a:p>
            <a:pPr indent="-317500" lvl="0" marL="457200" rtl="0">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Compact </a:t>
            </a:r>
            <a:r>
              <a:rPr lang="en">
                <a:solidFill>
                  <a:schemeClr val="dk1"/>
                </a:solidFill>
                <a:latin typeface="Roboto Light"/>
                <a:ea typeface="Roboto Light"/>
                <a:cs typeface="Roboto Light"/>
                <a:sym typeface="Roboto Light"/>
              </a:rPr>
              <a:t>circuit design which fit in the hand</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217" name="Shape 2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18" name="Shape 218"/>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Electrical Design : : Requirements</a:t>
            </a:r>
            <a:endParaRPr>
              <a:solidFill>
                <a:srgbClr val="9999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24" name="Shape 224"/>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Electrical</a:t>
            </a:r>
            <a:r>
              <a:rPr lang="en">
                <a:solidFill>
                  <a:srgbClr val="999999"/>
                </a:solidFill>
                <a:latin typeface="Roboto Light"/>
                <a:ea typeface="Roboto Light"/>
                <a:cs typeface="Roboto Light"/>
                <a:sym typeface="Roboto Light"/>
              </a:rPr>
              <a:t> Design </a:t>
            </a:r>
            <a:r>
              <a:rPr lang="en">
                <a:solidFill>
                  <a:srgbClr val="999999"/>
                </a:solidFill>
                <a:latin typeface="Roboto Light"/>
                <a:ea typeface="Roboto Light"/>
                <a:cs typeface="Roboto Light"/>
                <a:sym typeface="Roboto Light"/>
              </a:rPr>
              <a:t>: :</a:t>
            </a:r>
            <a:r>
              <a:rPr lang="en">
                <a:solidFill>
                  <a:srgbClr val="999999"/>
                </a:solidFill>
                <a:latin typeface="Roboto Light"/>
                <a:ea typeface="Roboto Light"/>
                <a:cs typeface="Roboto Light"/>
                <a:sym typeface="Roboto Light"/>
              </a:rPr>
              <a:t> Power Delivery</a:t>
            </a:r>
            <a:endParaRPr>
              <a:solidFill>
                <a:srgbClr val="999999"/>
              </a:solidFill>
            </a:endParaRPr>
          </a:p>
        </p:txBody>
      </p:sp>
      <p:pic>
        <p:nvPicPr>
          <p:cNvPr id="225" name="Shape 225"/>
          <p:cNvPicPr preferRelativeResize="0"/>
          <p:nvPr/>
        </p:nvPicPr>
        <p:blipFill>
          <a:blip r:embed="rId3">
            <a:alphaModFix/>
          </a:blip>
          <a:stretch>
            <a:fillRect/>
          </a:stretch>
        </p:blipFill>
        <p:spPr>
          <a:xfrm>
            <a:off x="343125" y="809050"/>
            <a:ext cx="1862575" cy="3276749"/>
          </a:xfrm>
          <a:prstGeom prst="rect">
            <a:avLst/>
          </a:prstGeom>
          <a:noFill/>
          <a:ln>
            <a:noFill/>
          </a:ln>
        </p:spPr>
      </p:pic>
      <p:sp>
        <p:nvSpPr>
          <p:cNvPr id="226" name="Shape 226"/>
          <p:cNvSpPr/>
          <p:nvPr/>
        </p:nvSpPr>
        <p:spPr>
          <a:xfrm>
            <a:off x="727900" y="2671350"/>
            <a:ext cx="1160700" cy="281700"/>
          </a:xfrm>
          <a:prstGeom prst="rect">
            <a:avLst/>
          </a:prstGeom>
          <a:solidFill>
            <a:srgbClr val="FFE599">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a:off x="2266150" y="1991475"/>
            <a:ext cx="721200" cy="50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txBox="1"/>
          <p:nvPr/>
        </p:nvSpPr>
        <p:spPr>
          <a:xfrm>
            <a:off x="3299438" y="461100"/>
            <a:ext cx="2248800" cy="1082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2400"/>
              </a:spcBef>
              <a:spcAft>
                <a:spcPts val="0"/>
              </a:spcAft>
              <a:buNone/>
            </a:pPr>
            <a:r>
              <a:rPr b="1" lang="en" sz="1800">
                <a:solidFill>
                  <a:srgbClr val="990000"/>
                </a:solidFill>
                <a:latin typeface="Roboto Mono"/>
                <a:ea typeface="Roboto Mono"/>
                <a:cs typeface="Roboto Mono"/>
                <a:sym typeface="Roboto Mono"/>
              </a:rPr>
              <a:t>Power </a:t>
            </a:r>
            <a:r>
              <a:rPr b="1" lang="en" sz="1800">
                <a:solidFill>
                  <a:srgbClr val="990000"/>
                </a:solidFill>
                <a:latin typeface="Roboto Mono"/>
                <a:ea typeface="Roboto Mono"/>
                <a:cs typeface="Roboto Mono"/>
                <a:sym typeface="Roboto Mono"/>
              </a:rPr>
              <a:t>Converter</a:t>
            </a:r>
            <a:endParaRPr b="1" sz="1800">
              <a:solidFill>
                <a:srgbClr val="990000"/>
              </a:solidFill>
              <a:latin typeface="Roboto Mono"/>
              <a:ea typeface="Roboto Mono"/>
              <a:cs typeface="Roboto Mono"/>
              <a:sym typeface="Roboto Mono"/>
            </a:endParaRPr>
          </a:p>
          <a:p>
            <a:pPr indent="0" lvl="0" marL="0" rtl="0">
              <a:lnSpc>
                <a:spcPct val="115000"/>
              </a:lnSpc>
              <a:spcBef>
                <a:spcPts val="1100"/>
              </a:spcBef>
              <a:spcAft>
                <a:spcPts val="0"/>
              </a:spcAft>
              <a:buNone/>
            </a:pPr>
            <a:r>
              <a:rPr b="1" lang="en" sz="1800">
                <a:solidFill>
                  <a:srgbClr val="990000"/>
                </a:solidFill>
                <a:latin typeface="Roboto Mono"/>
                <a:ea typeface="Roboto Mono"/>
                <a:cs typeface="Roboto Mono"/>
                <a:sym typeface="Roboto Mono"/>
              </a:rPr>
              <a:t> </a:t>
            </a:r>
            <a:endParaRPr b="1" sz="1800">
              <a:solidFill>
                <a:srgbClr val="990000"/>
              </a:solidFill>
              <a:latin typeface="Roboto Mono"/>
              <a:ea typeface="Roboto Mono"/>
              <a:cs typeface="Roboto Mono"/>
              <a:sym typeface="Roboto Mono"/>
            </a:endParaRPr>
          </a:p>
        </p:txBody>
      </p:sp>
      <p:sp>
        <p:nvSpPr>
          <p:cNvPr id="229" name="Shape 229"/>
          <p:cNvSpPr/>
          <p:nvPr/>
        </p:nvSpPr>
        <p:spPr>
          <a:xfrm>
            <a:off x="5779475" y="1991475"/>
            <a:ext cx="721200" cy="50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30" name="Shape 230"/>
          <p:cNvPicPr preferRelativeResize="0"/>
          <p:nvPr/>
        </p:nvPicPr>
        <p:blipFill>
          <a:blip r:embed="rId4">
            <a:alphaModFix/>
          </a:blip>
          <a:stretch>
            <a:fillRect/>
          </a:stretch>
        </p:blipFill>
        <p:spPr>
          <a:xfrm>
            <a:off x="6641949" y="1402237"/>
            <a:ext cx="2248899" cy="1686674"/>
          </a:xfrm>
          <a:prstGeom prst="rect">
            <a:avLst/>
          </a:prstGeom>
          <a:noFill/>
          <a:ln>
            <a:noFill/>
          </a:ln>
        </p:spPr>
      </p:pic>
      <p:pic>
        <p:nvPicPr>
          <p:cNvPr id="231" name="Shape 231"/>
          <p:cNvPicPr preferRelativeResize="0"/>
          <p:nvPr/>
        </p:nvPicPr>
        <p:blipFill>
          <a:blip r:embed="rId5">
            <a:alphaModFix/>
          </a:blip>
          <a:stretch>
            <a:fillRect/>
          </a:stretch>
        </p:blipFill>
        <p:spPr>
          <a:xfrm>
            <a:off x="3371863" y="1439325"/>
            <a:ext cx="2103925" cy="2103925"/>
          </a:xfrm>
          <a:prstGeom prst="rect">
            <a:avLst/>
          </a:prstGeom>
          <a:noFill/>
          <a:ln>
            <a:noFill/>
          </a:ln>
        </p:spPr>
      </p:pic>
      <p:sp>
        <p:nvSpPr>
          <p:cNvPr id="232" name="Shape 232"/>
          <p:cNvSpPr txBox="1"/>
          <p:nvPr/>
        </p:nvSpPr>
        <p:spPr>
          <a:xfrm>
            <a:off x="5740238" y="1589775"/>
            <a:ext cx="880500" cy="131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12V</a:t>
            </a:r>
            <a:endParaRPr>
              <a:latin typeface="Roboto Mono"/>
              <a:ea typeface="Roboto Mono"/>
              <a:cs typeface="Roboto Mono"/>
              <a:sym typeface="Roboto Mono"/>
            </a:endParaRPr>
          </a:p>
        </p:txBody>
      </p:sp>
      <p:sp>
        <p:nvSpPr>
          <p:cNvPr id="233" name="Shape 233"/>
          <p:cNvSpPr txBox="1"/>
          <p:nvPr/>
        </p:nvSpPr>
        <p:spPr>
          <a:xfrm>
            <a:off x="2229963" y="1543500"/>
            <a:ext cx="880500" cy="131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MAX 3A</a:t>
            </a:r>
            <a:r>
              <a:rPr lang="en">
                <a:latin typeface="Roboto Mono"/>
                <a:ea typeface="Roboto Mono"/>
                <a:cs typeface="Roboto Mono"/>
                <a:sym typeface="Roboto Mono"/>
              </a:rPr>
              <a:t> @24V</a:t>
            </a:r>
            <a:endParaRPr>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64" name="Shape 64"/>
          <p:cNvPicPr preferRelativeResize="0"/>
          <p:nvPr/>
        </p:nvPicPr>
        <p:blipFill>
          <a:blip r:embed="rId3">
            <a:alphaModFix/>
          </a:blip>
          <a:stretch>
            <a:fillRect/>
          </a:stretch>
        </p:blipFill>
        <p:spPr>
          <a:xfrm rot="-5400000">
            <a:off x="4563437" y="542736"/>
            <a:ext cx="3029526" cy="4668151"/>
          </a:xfrm>
          <a:prstGeom prst="rect">
            <a:avLst/>
          </a:prstGeom>
          <a:noFill/>
          <a:ln>
            <a:noFill/>
          </a:ln>
        </p:spPr>
      </p:pic>
      <p:pic>
        <p:nvPicPr>
          <p:cNvPr id="65" name="Shape 65"/>
          <p:cNvPicPr preferRelativeResize="0"/>
          <p:nvPr/>
        </p:nvPicPr>
        <p:blipFill>
          <a:blip r:embed="rId4">
            <a:alphaModFix/>
          </a:blip>
          <a:stretch>
            <a:fillRect/>
          </a:stretch>
        </p:blipFill>
        <p:spPr>
          <a:xfrm rot="-5400000">
            <a:off x="626250" y="1740400"/>
            <a:ext cx="3023629" cy="2266950"/>
          </a:xfrm>
          <a:prstGeom prst="rect">
            <a:avLst/>
          </a:prstGeom>
          <a:noFill/>
          <a:ln>
            <a:noFill/>
          </a:ln>
        </p:spPr>
      </p:pic>
      <p:sp>
        <p:nvSpPr>
          <p:cNvPr id="66" name="Shape 66"/>
          <p:cNvSpPr txBox="1"/>
          <p:nvPr/>
        </p:nvSpPr>
        <p:spPr>
          <a:xfrm>
            <a:off x="5404425" y="480700"/>
            <a:ext cx="2801700" cy="56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Mono"/>
                <a:ea typeface="Roboto Mono"/>
                <a:cs typeface="Roboto Mono"/>
                <a:sym typeface="Roboto Mono"/>
              </a:rPr>
              <a:t>Tangling wires when doing movement.</a:t>
            </a:r>
            <a:endParaRPr>
              <a:latin typeface="Roboto Mono"/>
              <a:ea typeface="Roboto Mono"/>
              <a:cs typeface="Roboto Mono"/>
              <a:sym typeface="Roboto Mono"/>
            </a:endParaRPr>
          </a:p>
        </p:txBody>
      </p:sp>
      <p:sp>
        <p:nvSpPr>
          <p:cNvPr id="67" name="Shape 67"/>
          <p:cNvSpPr txBox="1"/>
          <p:nvPr/>
        </p:nvSpPr>
        <p:spPr>
          <a:xfrm>
            <a:off x="637000" y="199150"/>
            <a:ext cx="3976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latin typeface="Roboto Mono"/>
                <a:ea typeface="Roboto Mono"/>
                <a:cs typeface="Roboto Mono"/>
                <a:sym typeface="Roboto Mono"/>
              </a:rPr>
              <a:t>Why Wireless Perception?</a:t>
            </a:r>
            <a:endParaRPr sz="2000">
              <a:latin typeface="Roboto Mono"/>
              <a:ea typeface="Roboto Mono"/>
              <a:cs typeface="Roboto Mono"/>
              <a:sym typeface="Roboto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39" name="Shape 239"/>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Electrical Design : : Power Delivery</a:t>
            </a:r>
            <a:endParaRPr>
              <a:solidFill>
                <a:srgbClr val="999999"/>
              </a:solidFill>
            </a:endParaRPr>
          </a:p>
        </p:txBody>
      </p:sp>
      <p:graphicFrame>
        <p:nvGraphicFramePr>
          <p:cNvPr id="240" name="Shape 240"/>
          <p:cNvGraphicFramePr/>
          <p:nvPr/>
        </p:nvGraphicFramePr>
        <p:xfrm>
          <a:off x="3167325" y="2898725"/>
          <a:ext cx="3000000" cy="3000000"/>
        </p:xfrm>
        <a:graphic>
          <a:graphicData uri="http://schemas.openxmlformats.org/drawingml/2006/table">
            <a:tbl>
              <a:tblPr>
                <a:noFill/>
                <a:tableStyleId>{28075E6E-D1EF-432D-B9A6-E3E60D22DB5F}</a:tableStyleId>
              </a:tblPr>
              <a:tblGrid>
                <a:gridCol w="4400550"/>
              </a:tblGrid>
              <a:tr h="190500">
                <a:tc>
                  <a:txBody>
                    <a:bodyPr>
                      <a:noAutofit/>
                    </a:bodyPr>
                    <a:lstStyle/>
                    <a:p>
                      <a:pPr indent="0" lvl="0" marL="0" rtl="0">
                        <a:spcBef>
                          <a:spcPts val="0"/>
                        </a:spcBef>
                        <a:spcAft>
                          <a:spcPts val="0"/>
                        </a:spcAft>
                        <a:buNone/>
                      </a:pPr>
                      <a:r>
                        <a:t/>
                      </a:r>
                      <a:endParaRPr sz="900"/>
                    </a:p>
                  </a:txBody>
                  <a:tcPr marT="38100" marB="38100" marR="57150" marL="57150"/>
                </a:tc>
              </a:tr>
            </a:tbl>
          </a:graphicData>
        </a:graphic>
      </p:graphicFrame>
      <p:sp>
        <p:nvSpPr>
          <p:cNvPr id="241" name="Shape 241"/>
          <p:cNvSpPr txBox="1"/>
          <p:nvPr/>
        </p:nvSpPr>
        <p:spPr>
          <a:xfrm>
            <a:off x="2444625" y="3246625"/>
            <a:ext cx="2769300" cy="14166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latin typeface="Roboto Mono"/>
                <a:ea typeface="Roboto Mono"/>
                <a:cs typeface="Roboto Mono"/>
                <a:sym typeface="Roboto Mono"/>
              </a:rPr>
              <a:t>LM340T-12/NOPB-ND</a:t>
            </a:r>
            <a:endParaRPr>
              <a:latin typeface="Roboto Mono"/>
              <a:ea typeface="Roboto Mono"/>
              <a:cs typeface="Roboto Mono"/>
              <a:sym typeface="Roboto Mono"/>
            </a:endParaRPr>
          </a:p>
          <a:p>
            <a:pPr indent="0" lvl="0" marL="0">
              <a:spcBef>
                <a:spcPts val="0"/>
              </a:spcBef>
              <a:spcAft>
                <a:spcPts val="0"/>
              </a:spcAft>
              <a:buNone/>
            </a:pPr>
            <a:r>
              <a:t/>
            </a:r>
            <a:endParaRPr>
              <a:latin typeface="Roboto Mono"/>
              <a:ea typeface="Roboto Mono"/>
              <a:cs typeface="Roboto Mono"/>
              <a:sym typeface="Roboto Mono"/>
            </a:endParaRPr>
          </a:p>
          <a:p>
            <a:pPr indent="0" lvl="0" marL="0">
              <a:spcBef>
                <a:spcPts val="0"/>
              </a:spcBef>
              <a:spcAft>
                <a:spcPts val="0"/>
              </a:spcAft>
              <a:buNone/>
            </a:pPr>
            <a:r>
              <a:rPr lang="en">
                <a:latin typeface="Roboto Mono"/>
                <a:ea typeface="Roboto Mono"/>
                <a:cs typeface="Roboto Mono"/>
                <a:sym typeface="Roboto Mono"/>
              </a:rPr>
              <a:t>Linear </a:t>
            </a:r>
            <a:r>
              <a:rPr lang="en">
                <a:latin typeface="Roboto Mono"/>
                <a:ea typeface="Roboto Mono"/>
                <a:cs typeface="Roboto Mono"/>
                <a:sym typeface="Roboto Mono"/>
              </a:rPr>
              <a:t>Regulator</a:t>
            </a:r>
            <a:endParaRPr>
              <a:latin typeface="Roboto Mono"/>
              <a:ea typeface="Roboto Mono"/>
              <a:cs typeface="Roboto Mono"/>
              <a:sym typeface="Roboto Mono"/>
            </a:endParaRPr>
          </a:p>
          <a:p>
            <a:pPr indent="0" lvl="0" mar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Max output current: 1A</a:t>
            </a:r>
            <a:endParaRPr>
              <a:latin typeface="Roboto Mono"/>
              <a:ea typeface="Roboto Mono"/>
              <a:cs typeface="Roboto Mono"/>
              <a:sym typeface="Roboto Mono"/>
            </a:endParaRPr>
          </a:p>
        </p:txBody>
      </p:sp>
      <p:pic>
        <p:nvPicPr>
          <p:cNvPr id="242" name="Shape 242"/>
          <p:cNvPicPr preferRelativeResize="0"/>
          <p:nvPr/>
        </p:nvPicPr>
        <p:blipFill>
          <a:blip r:embed="rId3">
            <a:alphaModFix/>
          </a:blip>
          <a:stretch>
            <a:fillRect/>
          </a:stretch>
        </p:blipFill>
        <p:spPr>
          <a:xfrm>
            <a:off x="1921575" y="249550"/>
            <a:ext cx="2862525" cy="2862525"/>
          </a:xfrm>
          <a:prstGeom prst="rect">
            <a:avLst/>
          </a:prstGeom>
          <a:noFill/>
          <a:ln>
            <a:noFill/>
          </a:ln>
        </p:spPr>
      </p:pic>
      <p:sp>
        <p:nvSpPr>
          <p:cNvPr id="243" name="Shape 243"/>
          <p:cNvSpPr/>
          <p:nvPr/>
        </p:nvSpPr>
        <p:spPr>
          <a:xfrm>
            <a:off x="5162750" y="2465100"/>
            <a:ext cx="496800" cy="21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txBox="1"/>
          <p:nvPr/>
        </p:nvSpPr>
        <p:spPr>
          <a:xfrm>
            <a:off x="5425525" y="2024450"/>
            <a:ext cx="3595500" cy="8742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Booting the OS from embedded storage : </a:t>
            </a:r>
            <a:r>
              <a:rPr b="1" lang="en">
                <a:solidFill>
                  <a:srgbClr val="990000"/>
                </a:solidFill>
                <a:latin typeface="Roboto"/>
                <a:ea typeface="Roboto"/>
                <a:cs typeface="Roboto"/>
                <a:sym typeface="Roboto"/>
              </a:rPr>
              <a:t>Avg 0.6A</a:t>
            </a:r>
            <a:endParaRPr b="1">
              <a:solidFill>
                <a:srgbClr val="990000"/>
              </a:solidFill>
              <a:latin typeface="Roboto"/>
              <a:ea typeface="Roboto"/>
              <a:cs typeface="Roboto"/>
              <a:sym typeface="Roboto"/>
            </a:endParaRPr>
          </a:p>
          <a:p>
            <a:pPr indent="0" lvl="0" marL="0" rtl="0">
              <a:spcBef>
                <a:spcPts val="0"/>
              </a:spcBef>
              <a:spcAft>
                <a:spcPts val="0"/>
              </a:spcAft>
              <a:buNone/>
            </a:pPr>
            <a:r>
              <a:t/>
            </a:r>
            <a:endParaRPr b="1">
              <a:solidFill>
                <a:srgbClr val="990000"/>
              </a:solidFill>
              <a:latin typeface="Roboto"/>
              <a:ea typeface="Roboto"/>
              <a:cs typeface="Roboto"/>
              <a:sym typeface="Roboto"/>
            </a:endParaRPr>
          </a:p>
          <a:p>
            <a:pPr indent="-317500" lvl="0" marL="457200" rtl="0">
              <a:spcBef>
                <a:spcPts val="0"/>
              </a:spcBef>
              <a:spcAft>
                <a:spcPts val="0"/>
              </a:spcAft>
              <a:buSzPts val="1400"/>
              <a:buFont typeface="Roboto"/>
              <a:buChar char="-"/>
            </a:pPr>
            <a:r>
              <a:rPr lang="en">
                <a:latin typeface="Roboto"/>
                <a:ea typeface="Roboto"/>
                <a:cs typeface="Roboto"/>
                <a:sym typeface="Roboto"/>
              </a:rPr>
              <a:t>Booting from MicroSD: </a:t>
            </a:r>
            <a:r>
              <a:rPr b="1" lang="en">
                <a:solidFill>
                  <a:srgbClr val="990000"/>
                </a:solidFill>
                <a:latin typeface="Roboto"/>
                <a:ea typeface="Roboto"/>
                <a:cs typeface="Roboto"/>
                <a:sym typeface="Roboto"/>
              </a:rPr>
              <a:t>Around 1A</a:t>
            </a:r>
            <a:endParaRPr b="1">
              <a:solidFill>
                <a:srgbClr val="990000"/>
              </a:solidFill>
              <a:latin typeface="Roboto"/>
              <a:ea typeface="Roboto"/>
              <a:cs typeface="Roboto"/>
              <a:sym typeface="Roboto"/>
            </a:endParaRPr>
          </a:p>
        </p:txBody>
      </p:sp>
      <p:sp>
        <p:nvSpPr>
          <p:cNvPr id="245" name="Shape 245"/>
          <p:cNvSpPr txBox="1"/>
          <p:nvPr/>
        </p:nvSpPr>
        <p:spPr>
          <a:xfrm>
            <a:off x="88775" y="129275"/>
            <a:ext cx="1005000" cy="162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505255"/>
                </a:solidFill>
                <a:latin typeface="Roboto Mono"/>
                <a:ea typeface="Roboto Mono"/>
                <a:cs typeface="Roboto Mono"/>
                <a:sym typeface="Roboto Mono"/>
              </a:rPr>
              <a:t>Gen 1</a:t>
            </a:r>
            <a:endParaRPr>
              <a:solidFill>
                <a:srgbClr val="505255"/>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51" name="Shape 251"/>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Electrical Design : : Power Delivery</a:t>
            </a:r>
            <a:endParaRPr>
              <a:solidFill>
                <a:srgbClr val="999999"/>
              </a:solidFill>
            </a:endParaRPr>
          </a:p>
        </p:txBody>
      </p:sp>
      <p:sp>
        <p:nvSpPr>
          <p:cNvPr id="252" name="Shape 252"/>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53" name="Shape 253"/>
          <p:cNvSpPr txBox="1"/>
          <p:nvPr/>
        </p:nvSpPr>
        <p:spPr>
          <a:xfrm>
            <a:off x="2449225" y="3264900"/>
            <a:ext cx="2769300" cy="141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latin typeface="Roboto Mono"/>
                <a:ea typeface="Roboto Mono"/>
                <a:cs typeface="Roboto Mono"/>
                <a:sym typeface="Roboto Mono"/>
              </a:rPr>
              <a:t>KA378R12CTUFS-ND</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Linear Regulator</a:t>
            </a:r>
            <a:endParaRPr>
              <a:latin typeface="Roboto Mono"/>
              <a:ea typeface="Roboto Mono"/>
              <a:cs typeface="Roboto Mono"/>
              <a:sym typeface="Roboto Mono"/>
            </a:endParaRPr>
          </a:p>
          <a:p>
            <a:pPr indent="0" lvl="0" marL="0" rtl="0">
              <a:spcBef>
                <a:spcPts val="0"/>
              </a:spcBef>
              <a:spcAft>
                <a:spcPts val="0"/>
              </a:spcAft>
              <a:buNone/>
            </a:pPr>
            <a:r>
              <a:t/>
            </a:r>
            <a:endParaRPr>
              <a:latin typeface="Roboto Mono"/>
              <a:ea typeface="Roboto Mono"/>
              <a:cs typeface="Roboto Mono"/>
              <a:sym typeface="Roboto Mono"/>
            </a:endParaRPr>
          </a:p>
          <a:p>
            <a:pPr indent="0" lvl="0" marL="0" rtl="0">
              <a:spcBef>
                <a:spcPts val="0"/>
              </a:spcBef>
              <a:spcAft>
                <a:spcPts val="0"/>
              </a:spcAft>
              <a:buNone/>
            </a:pPr>
            <a:r>
              <a:rPr lang="en">
                <a:latin typeface="Roboto Mono"/>
                <a:ea typeface="Roboto Mono"/>
                <a:cs typeface="Roboto Mono"/>
                <a:sym typeface="Roboto Mono"/>
              </a:rPr>
              <a:t>Max output current:</a:t>
            </a:r>
            <a:r>
              <a:rPr b="1" lang="en" sz="1800">
                <a:latin typeface="Roboto Mono"/>
                <a:ea typeface="Roboto Mono"/>
                <a:cs typeface="Roboto Mono"/>
                <a:sym typeface="Roboto Mono"/>
              </a:rPr>
              <a:t> </a:t>
            </a:r>
            <a:r>
              <a:rPr b="1" lang="en" sz="1800">
                <a:solidFill>
                  <a:srgbClr val="990000"/>
                </a:solidFill>
                <a:latin typeface="Roboto Mono"/>
                <a:ea typeface="Roboto Mono"/>
                <a:cs typeface="Roboto Mono"/>
                <a:sym typeface="Roboto Mono"/>
              </a:rPr>
              <a:t>3A</a:t>
            </a:r>
            <a:endParaRPr b="1" sz="1800">
              <a:solidFill>
                <a:srgbClr val="990000"/>
              </a:solidFill>
              <a:latin typeface="Roboto Mono"/>
              <a:ea typeface="Roboto Mono"/>
              <a:cs typeface="Roboto Mono"/>
              <a:sym typeface="Roboto Mono"/>
            </a:endParaRPr>
          </a:p>
        </p:txBody>
      </p:sp>
      <p:sp>
        <p:nvSpPr>
          <p:cNvPr id="254" name="Shape 254"/>
          <p:cNvSpPr txBox="1"/>
          <p:nvPr/>
        </p:nvSpPr>
        <p:spPr>
          <a:xfrm>
            <a:off x="88775" y="129275"/>
            <a:ext cx="1005000" cy="1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505255"/>
                </a:solidFill>
                <a:latin typeface="Roboto Mono"/>
                <a:ea typeface="Roboto Mono"/>
                <a:cs typeface="Roboto Mono"/>
                <a:sym typeface="Roboto Mono"/>
              </a:rPr>
              <a:t>Gen 2</a:t>
            </a:r>
            <a:endParaRPr>
              <a:solidFill>
                <a:srgbClr val="505255"/>
              </a:solidFill>
              <a:latin typeface="Roboto Mono"/>
              <a:ea typeface="Roboto Mono"/>
              <a:cs typeface="Roboto Mono"/>
              <a:sym typeface="Roboto Mono"/>
            </a:endParaRPr>
          </a:p>
        </p:txBody>
      </p:sp>
      <p:pic>
        <p:nvPicPr>
          <p:cNvPr id="255" name="Shape 255"/>
          <p:cNvPicPr preferRelativeResize="0"/>
          <p:nvPr/>
        </p:nvPicPr>
        <p:blipFill>
          <a:blip r:embed="rId3">
            <a:alphaModFix/>
          </a:blip>
          <a:stretch>
            <a:fillRect/>
          </a:stretch>
        </p:blipFill>
        <p:spPr>
          <a:xfrm>
            <a:off x="1921575" y="249550"/>
            <a:ext cx="2862525" cy="2862525"/>
          </a:xfrm>
          <a:prstGeom prst="rect">
            <a:avLst/>
          </a:prstGeom>
          <a:noFill/>
          <a:ln>
            <a:noFill/>
          </a:ln>
        </p:spPr>
      </p:pic>
      <p:sp>
        <p:nvSpPr>
          <p:cNvPr id="256" name="Shape 256"/>
          <p:cNvSpPr txBox="1"/>
          <p:nvPr/>
        </p:nvSpPr>
        <p:spPr>
          <a:xfrm>
            <a:off x="4071675" y="625250"/>
            <a:ext cx="3289200" cy="60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Conversion Efficiency: </a:t>
            </a:r>
            <a:r>
              <a:rPr b="1" lang="en" sz="2000">
                <a:solidFill>
                  <a:srgbClr val="990000"/>
                </a:solidFill>
                <a:latin typeface="Roboto Mono"/>
                <a:ea typeface="Roboto Mono"/>
                <a:cs typeface="Roboto Mono"/>
                <a:sym typeface="Roboto Mono"/>
              </a:rPr>
              <a:t>~30</a:t>
            </a:r>
            <a:r>
              <a:rPr b="1" lang="en" sz="2000">
                <a:solidFill>
                  <a:srgbClr val="990000"/>
                </a:solidFill>
                <a:latin typeface="Roboto Mono"/>
                <a:ea typeface="Roboto Mono"/>
                <a:cs typeface="Roboto Mono"/>
                <a:sym typeface="Roboto Mono"/>
              </a:rPr>
              <a:t>%</a:t>
            </a:r>
            <a:endParaRPr b="1" sz="2000">
              <a:solidFill>
                <a:srgbClr val="990000"/>
              </a:solidFill>
              <a:latin typeface="Roboto Mono"/>
              <a:ea typeface="Roboto Mono"/>
              <a:cs typeface="Roboto Mono"/>
              <a:sym typeface="Roboto Mono"/>
            </a:endParaRPr>
          </a:p>
        </p:txBody>
      </p:sp>
      <p:sp>
        <p:nvSpPr>
          <p:cNvPr id="257" name="Shape 257"/>
          <p:cNvSpPr/>
          <p:nvPr/>
        </p:nvSpPr>
        <p:spPr>
          <a:xfrm>
            <a:off x="5162750" y="2465100"/>
            <a:ext cx="496800" cy="21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txBox="1"/>
          <p:nvPr/>
        </p:nvSpPr>
        <p:spPr>
          <a:xfrm>
            <a:off x="5425650" y="2134650"/>
            <a:ext cx="3595500" cy="8742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oboto"/>
              <a:buChar char="-"/>
            </a:pPr>
            <a:r>
              <a:rPr lang="en">
                <a:latin typeface="Roboto"/>
                <a:ea typeface="Roboto"/>
                <a:cs typeface="Roboto"/>
                <a:sym typeface="Roboto"/>
              </a:rPr>
              <a:t>After launching the camera and streams: </a:t>
            </a:r>
            <a:r>
              <a:rPr b="1" lang="en">
                <a:solidFill>
                  <a:srgbClr val="990000"/>
                </a:solidFill>
                <a:latin typeface="Roboto"/>
                <a:ea typeface="Roboto"/>
                <a:cs typeface="Roboto"/>
                <a:sym typeface="Roboto"/>
              </a:rPr>
              <a:t>~1.5A @ 12V</a:t>
            </a:r>
            <a:endParaRPr b="1">
              <a:solidFill>
                <a:srgbClr val="990000"/>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64" name="Shape 264"/>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Electrical Design : : Power Delivery</a:t>
            </a:r>
            <a:endParaRPr>
              <a:solidFill>
                <a:srgbClr val="999999"/>
              </a:solidFill>
            </a:endParaRPr>
          </a:p>
        </p:txBody>
      </p:sp>
      <p:pic>
        <p:nvPicPr>
          <p:cNvPr id="265" name="Shape 265"/>
          <p:cNvPicPr preferRelativeResize="0"/>
          <p:nvPr/>
        </p:nvPicPr>
        <p:blipFill>
          <a:blip r:embed="rId3">
            <a:alphaModFix/>
          </a:blip>
          <a:stretch>
            <a:fillRect/>
          </a:stretch>
        </p:blipFill>
        <p:spPr>
          <a:xfrm>
            <a:off x="343125" y="809050"/>
            <a:ext cx="1862575" cy="3276749"/>
          </a:xfrm>
          <a:prstGeom prst="rect">
            <a:avLst/>
          </a:prstGeom>
          <a:noFill/>
          <a:ln>
            <a:noFill/>
          </a:ln>
        </p:spPr>
      </p:pic>
      <p:sp>
        <p:nvSpPr>
          <p:cNvPr id="266" name="Shape 266"/>
          <p:cNvSpPr/>
          <p:nvPr/>
        </p:nvSpPr>
        <p:spPr>
          <a:xfrm>
            <a:off x="727900" y="2671350"/>
            <a:ext cx="1160700" cy="281700"/>
          </a:xfrm>
          <a:prstGeom prst="rect">
            <a:avLst/>
          </a:prstGeom>
          <a:solidFill>
            <a:srgbClr val="FFE599">
              <a:alpha val="369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a:off x="2266150" y="1991475"/>
            <a:ext cx="721200" cy="50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68" name="Shape 268"/>
          <p:cNvPicPr preferRelativeResize="0"/>
          <p:nvPr/>
        </p:nvPicPr>
        <p:blipFill>
          <a:blip r:embed="rId4">
            <a:alphaModFix/>
          </a:blip>
          <a:stretch>
            <a:fillRect/>
          </a:stretch>
        </p:blipFill>
        <p:spPr>
          <a:xfrm>
            <a:off x="3047800" y="1229450"/>
            <a:ext cx="2671224" cy="2190401"/>
          </a:xfrm>
          <a:prstGeom prst="rect">
            <a:avLst/>
          </a:prstGeom>
          <a:noFill/>
          <a:ln>
            <a:noFill/>
          </a:ln>
        </p:spPr>
      </p:pic>
      <p:sp>
        <p:nvSpPr>
          <p:cNvPr id="269" name="Shape 269"/>
          <p:cNvSpPr txBox="1"/>
          <p:nvPr/>
        </p:nvSpPr>
        <p:spPr>
          <a:xfrm>
            <a:off x="3047800" y="3344325"/>
            <a:ext cx="3289200" cy="14205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2400"/>
              </a:spcBef>
              <a:spcAft>
                <a:spcPts val="0"/>
              </a:spcAft>
              <a:buNone/>
            </a:pPr>
            <a:r>
              <a:rPr lang="en">
                <a:solidFill>
                  <a:srgbClr val="333333"/>
                </a:solidFill>
                <a:latin typeface="Roboto Mono"/>
                <a:ea typeface="Roboto Mono"/>
                <a:cs typeface="Roboto Mono"/>
                <a:sym typeface="Roboto Mono"/>
              </a:rPr>
              <a:t>Pololu 12V, 2.2A Step-Down</a:t>
            </a:r>
            <a:endParaRPr>
              <a:solidFill>
                <a:srgbClr val="333333"/>
              </a:solidFill>
              <a:latin typeface="Roboto Mono"/>
              <a:ea typeface="Roboto Mono"/>
              <a:cs typeface="Roboto Mono"/>
              <a:sym typeface="Roboto Mono"/>
            </a:endParaRPr>
          </a:p>
          <a:p>
            <a:pPr indent="0" lvl="0" marL="0" rtl="0">
              <a:lnSpc>
                <a:spcPct val="115000"/>
              </a:lnSpc>
              <a:spcBef>
                <a:spcPts val="2400"/>
              </a:spcBef>
              <a:spcAft>
                <a:spcPts val="0"/>
              </a:spcAft>
              <a:buNone/>
            </a:pPr>
            <a:r>
              <a:rPr lang="en">
                <a:solidFill>
                  <a:srgbClr val="333333"/>
                </a:solidFill>
                <a:latin typeface="Roboto Mono"/>
                <a:ea typeface="Roboto Mono"/>
                <a:cs typeface="Roboto Mono"/>
                <a:sym typeface="Roboto Mono"/>
              </a:rPr>
              <a:t>Voltage Regulator D24V22F12</a:t>
            </a:r>
            <a:endParaRPr>
              <a:solidFill>
                <a:srgbClr val="333333"/>
              </a:solidFill>
              <a:latin typeface="Roboto Mono"/>
              <a:ea typeface="Roboto Mono"/>
              <a:cs typeface="Roboto Mono"/>
              <a:sym typeface="Roboto Mono"/>
            </a:endParaRPr>
          </a:p>
          <a:p>
            <a:pPr indent="0" lvl="0" marL="0" rtl="0">
              <a:lnSpc>
                <a:spcPct val="115000"/>
              </a:lnSpc>
              <a:spcBef>
                <a:spcPts val="1100"/>
              </a:spcBef>
              <a:spcAft>
                <a:spcPts val="0"/>
              </a:spcAft>
              <a:buNone/>
            </a:pPr>
            <a:r>
              <a:rPr lang="en" sz="1100">
                <a:solidFill>
                  <a:schemeClr val="dk1"/>
                </a:solidFill>
                <a:latin typeface="Roboto Mono"/>
                <a:ea typeface="Roboto Mono"/>
                <a:cs typeface="Roboto Mono"/>
                <a:sym typeface="Roboto Mono"/>
              </a:rPr>
              <a:t> </a:t>
            </a:r>
            <a:endParaRPr sz="1100">
              <a:solidFill>
                <a:schemeClr val="dk1"/>
              </a:solidFill>
              <a:latin typeface="Roboto Mono"/>
              <a:ea typeface="Roboto Mono"/>
              <a:cs typeface="Roboto Mono"/>
              <a:sym typeface="Roboto Mono"/>
            </a:endParaRPr>
          </a:p>
        </p:txBody>
      </p:sp>
      <p:sp>
        <p:nvSpPr>
          <p:cNvPr id="270" name="Shape 270"/>
          <p:cNvSpPr/>
          <p:nvPr/>
        </p:nvSpPr>
        <p:spPr>
          <a:xfrm>
            <a:off x="5779475" y="1991475"/>
            <a:ext cx="721200" cy="50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71" name="Shape 271"/>
          <p:cNvPicPr preferRelativeResize="0"/>
          <p:nvPr/>
        </p:nvPicPr>
        <p:blipFill>
          <a:blip r:embed="rId5">
            <a:alphaModFix/>
          </a:blip>
          <a:stretch>
            <a:fillRect/>
          </a:stretch>
        </p:blipFill>
        <p:spPr>
          <a:xfrm>
            <a:off x="6641949" y="1402237"/>
            <a:ext cx="2248899" cy="1686674"/>
          </a:xfrm>
          <a:prstGeom prst="rect">
            <a:avLst/>
          </a:prstGeom>
          <a:noFill/>
          <a:ln>
            <a:noFill/>
          </a:ln>
        </p:spPr>
      </p:pic>
      <p:sp>
        <p:nvSpPr>
          <p:cNvPr id="272" name="Shape 272"/>
          <p:cNvSpPr txBox="1"/>
          <p:nvPr/>
        </p:nvSpPr>
        <p:spPr>
          <a:xfrm>
            <a:off x="4071675" y="625250"/>
            <a:ext cx="3447000" cy="60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Conversion Efficiency:</a:t>
            </a:r>
            <a:r>
              <a:rPr lang="en">
                <a:latin typeface="Roboto Mono"/>
                <a:ea typeface="Roboto Mono"/>
                <a:cs typeface="Roboto Mono"/>
                <a:sym typeface="Roboto Mono"/>
              </a:rPr>
              <a:t> </a:t>
            </a:r>
            <a:r>
              <a:rPr b="1" lang="en" sz="2000">
                <a:solidFill>
                  <a:srgbClr val="990000"/>
                </a:solidFill>
                <a:latin typeface="Roboto Mono"/>
                <a:ea typeface="Roboto Mono"/>
                <a:cs typeface="Roboto Mono"/>
                <a:sym typeface="Roboto Mono"/>
              </a:rPr>
              <a:t>~90%</a:t>
            </a:r>
            <a:endParaRPr b="1" sz="2000">
              <a:solidFill>
                <a:srgbClr val="990000"/>
              </a:solidFill>
              <a:latin typeface="Roboto Mono"/>
              <a:ea typeface="Roboto Mono"/>
              <a:cs typeface="Roboto Mono"/>
              <a:sym typeface="Roboto Mono"/>
            </a:endParaRPr>
          </a:p>
        </p:txBody>
      </p:sp>
      <p:sp>
        <p:nvSpPr>
          <p:cNvPr id="273" name="Shape 273"/>
          <p:cNvSpPr txBox="1"/>
          <p:nvPr/>
        </p:nvSpPr>
        <p:spPr>
          <a:xfrm>
            <a:off x="5740238" y="1589775"/>
            <a:ext cx="880500" cy="131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1.5A @ 12V</a:t>
            </a:r>
            <a:endParaRPr>
              <a:latin typeface="Roboto Mono"/>
              <a:ea typeface="Roboto Mono"/>
              <a:cs typeface="Roboto Mono"/>
              <a:sym typeface="Roboto Mono"/>
            </a:endParaRPr>
          </a:p>
        </p:txBody>
      </p:sp>
      <p:sp>
        <p:nvSpPr>
          <p:cNvPr id="274" name="Shape 274"/>
          <p:cNvSpPr txBox="1"/>
          <p:nvPr/>
        </p:nvSpPr>
        <p:spPr>
          <a:xfrm>
            <a:off x="2229963" y="1543500"/>
            <a:ext cx="880500" cy="131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MAX 3A @24V</a:t>
            </a:r>
            <a:endParaRPr>
              <a:latin typeface="Roboto Mono"/>
              <a:ea typeface="Roboto Mono"/>
              <a:cs typeface="Roboto Mono"/>
              <a:sym typeface="Roboto Mono"/>
            </a:endParaRPr>
          </a:p>
        </p:txBody>
      </p:sp>
      <p:sp>
        <p:nvSpPr>
          <p:cNvPr id="275" name="Shape 275"/>
          <p:cNvSpPr txBox="1"/>
          <p:nvPr/>
        </p:nvSpPr>
        <p:spPr>
          <a:xfrm>
            <a:off x="88775" y="129275"/>
            <a:ext cx="1005000" cy="162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505255"/>
                </a:solidFill>
                <a:latin typeface="Roboto Mono"/>
                <a:ea typeface="Roboto Mono"/>
                <a:cs typeface="Roboto Mono"/>
                <a:sym typeface="Roboto Mono"/>
              </a:rPr>
              <a:t>Gen 3</a:t>
            </a:r>
            <a:endParaRPr>
              <a:solidFill>
                <a:srgbClr val="505255"/>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nvSpPr>
        <p:spPr>
          <a:xfrm>
            <a:off x="145625" y="1666300"/>
            <a:ext cx="7209900" cy="24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281" name="Shape 2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282" name="Shape 282"/>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Electrical Design : : Power Delivery</a:t>
            </a:r>
            <a:endParaRPr>
              <a:solidFill>
                <a:srgbClr val="999999"/>
              </a:solidFill>
            </a:endParaRPr>
          </a:p>
        </p:txBody>
      </p:sp>
      <p:pic>
        <p:nvPicPr>
          <p:cNvPr id="283" name="Shape 283"/>
          <p:cNvPicPr preferRelativeResize="0"/>
          <p:nvPr/>
        </p:nvPicPr>
        <p:blipFill rotWithShape="1">
          <a:blip r:embed="rId3">
            <a:alphaModFix/>
          </a:blip>
          <a:srcRect b="0" l="29577" r="0" t="0"/>
          <a:stretch/>
        </p:blipFill>
        <p:spPr>
          <a:xfrm>
            <a:off x="702424" y="647775"/>
            <a:ext cx="3466348" cy="3691799"/>
          </a:xfrm>
          <a:prstGeom prst="rect">
            <a:avLst/>
          </a:prstGeom>
          <a:noFill/>
          <a:ln>
            <a:noFill/>
          </a:ln>
        </p:spPr>
      </p:pic>
      <p:pic>
        <p:nvPicPr>
          <p:cNvPr id="284" name="Shape 284"/>
          <p:cNvPicPr preferRelativeResize="0"/>
          <p:nvPr/>
        </p:nvPicPr>
        <p:blipFill rotWithShape="1">
          <a:blip r:embed="rId4">
            <a:alphaModFix/>
          </a:blip>
          <a:srcRect b="10975" l="44146" r="0" t="31167"/>
          <a:stretch/>
        </p:blipFill>
        <p:spPr>
          <a:xfrm>
            <a:off x="4604975" y="956113"/>
            <a:ext cx="4159176" cy="3231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Tr</a:t>
            </a:r>
            <a:r>
              <a:rPr lang="en" sz="3000">
                <a:solidFill>
                  <a:schemeClr val="dk1"/>
                </a:solidFill>
                <a:latin typeface="Roboto Light"/>
                <a:ea typeface="Roboto Light"/>
                <a:cs typeface="Roboto Light"/>
                <a:sym typeface="Roboto Light"/>
              </a:rPr>
              <a:t>ade-offs.</a:t>
            </a:r>
            <a:endParaRPr sz="3000">
              <a:solidFill>
                <a:schemeClr val="dk1"/>
              </a:solidFill>
              <a:latin typeface="Roboto Light"/>
              <a:ea typeface="Roboto Light"/>
              <a:cs typeface="Roboto Light"/>
              <a:sym typeface="Roboto Light"/>
            </a:endParaRPr>
          </a:p>
        </p:txBody>
      </p:sp>
      <p:sp>
        <p:nvSpPr>
          <p:cNvPr id="290" name="Shape 290"/>
          <p:cNvSpPr txBox="1"/>
          <p:nvPr/>
        </p:nvSpPr>
        <p:spPr>
          <a:xfrm>
            <a:off x="1090025" y="1884825"/>
            <a:ext cx="7209900" cy="246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latin typeface="Roboto Light"/>
                <a:ea typeface="Roboto Light"/>
                <a:cs typeface="Roboto Light"/>
                <a:sym typeface="Roboto Light"/>
              </a:rPr>
              <a:t>Passive/Active converter vs. size and heat.</a:t>
            </a:r>
            <a:endParaRPr>
              <a:solidFill>
                <a:schemeClr val="dk1"/>
              </a:solidFill>
              <a:latin typeface="Roboto Light"/>
              <a:ea typeface="Roboto Light"/>
              <a:cs typeface="Roboto Light"/>
              <a:sym typeface="Roboto Light"/>
            </a:endParaRPr>
          </a:p>
          <a:p>
            <a:pPr indent="0" lvl="0" mar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a:spcBef>
                <a:spcPts val="0"/>
              </a:spcBef>
              <a:spcAft>
                <a:spcPts val="0"/>
              </a:spcAft>
              <a:buNone/>
            </a:pPr>
            <a:r>
              <a:rPr lang="en">
                <a:solidFill>
                  <a:schemeClr val="dk1"/>
                </a:solidFill>
                <a:latin typeface="Roboto Light"/>
                <a:ea typeface="Roboto Light"/>
                <a:cs typeface="Roboto Light"/>
                <a:sym typeface="Roboto Light"/>
              </a:rPr>
              <a:t>Efficiency matters since this is sharing the load with the robot (3A max).</a:t>
            </a:r>
            <a:endParaRPr>
              <a:solidFill>
                <a:schemeClr val="dk1"/>
              </a:solidFill>
              <a:latin typeface="Roboto Light"/>
              <a:ea typeface="Roboto Light"/>
              <a:cs typeface="Roboto Light"/>
              <a:sym typeface="Roboto Light"/>
            </a:endParaRPr>
          </a:p>
          <a:p>
            <a:pPr indent="0" lvl="0" mar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291" name="Shape 2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292" name="Shape 292"/>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Electrical</a:t>
            </a:r>
            <a:r>
              <a:rPr lang="en">
                <a:solidFill>
                  <a:srgbClr val="999999"/>
                </a:solidFill>
                <a:latin typeface="Roboto Light"/>
                <a:ea typeface="Roboto Light"/>
                <a:cs typeface="Roboto Light"/>
                <a:sym typeface="Roboto Light"/>
              </a:rPr>
              <a:t> Design : : Trade-offs</a:t>
            </a:r>
            <a:endParaRPr>
              <a:solidFill>
                <a:srgbClr val="999999"/>
              </a:solidFill>
            </a:endParaRPr>
          </a:p>
        </p:txBody>
      </p:sp>
      <p:pic>
        <p:nvPicPr>
          <p:cNvPr id="293" name="Shape 293"/>
          <p:cNvPicPr preferRelativeResize="0"/>
          <p:nvPr/>
        </p:nvPicPr>
        <p:blipFill>
          <a:blip r:embed="rId3">
            <a:alphaModFix/>
          </a:blip>
          <a:stretch>
            <a:fillRect/>
          </a:stretch>
        </p:blipFill>
        <p:spPr>
          <a:xfrm>
            <a:off x="472575" y="5744888"/>
            <a:ext cx="8127223" cy="597325"/>
          </a:xfrm>
          <a:prstGeom prst="rect">
            <a:avLst/>
          </a:prstGeom>
          <a:noFill/>
          <a:ln>
            <a:noFill/>
          </a:ln>
        </p:spPr>
      </p:pic>
      <p:sp>
        <p:nvSpPr>
          <p:cNvPr id="294" name="Shape 294"/>
          <p:cNvSpPr txBox="1"/>
          <p:nvPr/>
        </p:nvSpPr>
        <p:spPr>
          <a:xfrm>
            <a:off x="368313" y="5351639"/>
            <a:ext cx="7209900" cy="59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latin typeface="Roboto Light"/>
                <a:ea typeface="Roboto Light"/>
                <a:cs typeface="Roboto Light"/>
                <a:sym typeface="Roboto Light"/>
              </a:rPr>
              <a:t>Kinova:</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nvSpPr>
        <p:spPr>
          <a:xfrm>
            <a:off x="56775" y="154450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chemeClr val="dk1"/>
                </a:solidFill>
                <a:latin typeface="Roboto Light"/>
                <a:ea typeface="Roboto Light"/>
                <a:cs typeface="Roboto Light"/>
                <a:sym typeface="Roboto Light"/>
              </a:rPr>
              <a:t>Mechanical</a:t>
            </a:r>
            <a:r>
              <a:rPr lang="en" sz="4800">
                <a:solidFill>
                  <a:schemeClr val="dk1"/>
                </a:solidFill>
                <a:latin typeface="Roboto Light"/>
                <a:ea typeface="Roboto Light"/>
                <a:cs typeface="Roboto Light"/>
                <a:sym typeface="Roboto Light"/>
              </a:rPr>
              <a:t> Design</a:t>
            </a:r>
            <a:endParaRPr sz="4800">
              <a:solidFill>
                <a:schemeClr val="dk1"/>
              </a:solidFill>
              <a:latin typeface="Roboto Light"/>
              <a:ea typeface="Roboto Light"/>
              <a:cs typeface="Roboto Light"/>
              <a:sym typeface="Roboto Light"/>
            </a:endParaRPr>
          </a:p>
        </p:txBody>
      </p:sp>
      <p:sp>
        <p:nvSpPr>
          <p:cNvPr id="300" name="Shape 3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1" name="Shape 301"/>
          <p:cNvSpPr txBox="1"/>
          <p:nvPr/>
        </p:nvSpPr>
        <p:spPr>
          <a:xfrm>
            <a:off x="749375" y="2420950"/>
            <a:ext cx="4700700" cy="76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666666"/>
                </a:solidFill>
                <a:latin typeface="Roboto Light"/>
                <a:ea typeface="Roboto Light"/>
                <a:cs typeface="Roboto Light"/>
                <a:sym typeface="Roboto Light"/>
              </a:rPr>
              <a:t>Physically orienting and securing the </a:t>
            </a:r>
            <a:r>
              <a:rPr lang="en">
                <a:solidFill>
                  <a:srgbClr val="666666"/>
                </a:solidFill>
                <a:latin typeface="Roboto Light"/>
                <a:ea typeface="Roboto Light"/>
                <a:cs typeface="Roboto Light"/>
                <a:sym typeface="Roboto Light"/>
              </a:rPr>
              <a:t>substrate.</a:t>
            </a:r>
            <a:endParaRPr>
              <a:solidFill>
                <a:srgbClr val="666666"/>
              </a:solidFill>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nvSpPr>
        <p:spPr>
          <a:xfrm>
            <a:off x="987825" y="829175"/>
            <a:ext cx="81561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Mechanical Mounting Design Requirements</a:t>
            </a:r>
            <a:endParaRPr sz="3000">
              <a:solidFill>
                <a:schemeClr val="dk1"/>
              </a:solidFill>
              <a:latin typeface="Roboto Light"/>
              <a:ea typeface="Roboto Light"/>
              <a:cs typeface="Roboto Light"/>
              <a:sym typeface="Roboto Light"/>
            </a:endParaRPr>
          </a:p>
        </p:txBody>
      </p:sp>
      <p:sp>
        <p:nvSpPr>
          <p:cNvPr id="307" name="Shape 307"/>
          <p:cNvSpPr txBox="1"/>
          <p:nvPr/>
        </p:nvSpPr>
        <p:spPr>
          <a:xfrm>
            <a:off x="1090025" y="1884825"/>
            <a:ext cx="6914700" cy="2466300"/>
          </a:xfrm>
          <a:prstGeom prst="rect">
            <a:avLst/>
          </a:prstGeom>
          <a:noFill/>
          <a:ln>
            <a:noFill/>
          </a:ln>
        </p:spPr>
        <p:txBody>
          <a:bodyPr anchorCtr="0" anchor="t" bIns="91425" lIns="91425" spcFirstLastPara="1" rIns="91425" wrap="square" tIns="91425">
            <a:noAutofit/>
          </a:bodyPr>
          <a:lstStyle/>
          <a:p>
            <a:pPr indent="-317500" lvl="0" marL="457200" rtl="0">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Small and able to </a:t>
            </a:r>
            <a:r>
              <a:rPr b="1" lang="en">
                <a:solidFill>
                  <a:schemeClr val="dk1"/>
                </a:solidFill>
                <a:latin typeface="Roboto"/>
                <a:ea typeface="Roboto"/>
                <a:cs typeface="Roboto"/>
                <a:sym typeface="Roboto"/>
              </a:rPr>
              <a:t>securely mount</a:t>
            </a:r>
            <a:r>
              <a:rPr lang="en">
                <a:solidFill>
                  <a:schemeClr val="dk1"/>
                </a:solidFill>
                <a:latin typeface="Roboto Light"/>
                <a:ea typeface="Roboto Light"/>
                <a:cs typeface="Roboto Light"/>
                <a:sym typeface="Roboto Light"/>
              </a:rPr>
              <a:t> on the wrist (J6) of the end-effector.</a:t>
            </a:r>
            <a:endParaRPr>
              <a:solidFill>
                <a:schemeClr val="dk1"/>
              </a:solidFill>
              <a:latin typeface="Roboto Light"/>
              <a:ea typeface="Roboto Light"/>
              <a:cs typeface="Roboto Light"/>
              <a:sym typeface="Roboto Light"/>
            </a:endParaRPr>
          </a:p>
          <a:p>
            <a:pPr indent="-317500" lvl="0" marL="457200" rtl="0">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Respects robots kinematics (</a:t>
            </a:r>
            <a:r>
              <a:rPr b="1" lang="en">
                <a:solidFill>
                  <a:schemeClr val="dk1"/>
                </a:solidFill>
                <a:latin typeface="Roboto"/>
                <a:ea typeface="Roboto"/>
                <a:cs typeface="Roboto"/>
                <a:sym typeface="Roboto"/>
              </a:rPr>
              <a:t>no self-</a:t>
            </a:r>
            <a:r>
              <a:rPr b="1" lang="en">
                <a:solidFill>
                  <a:schemeClr val="dk1"/>
                </a:solidFill>
                <a:latin typeface="Roboto"/>
                <a:ea typeface="Roboto"/>
                <a:cs typeface="Roboto"/>
                <a:sym typeface="Roboto"/>
              </a:rPr>
              <a:t>collision</a:t>
            </a:r>
            <a:r>
              <a:rPr lang="en">
                <a:solidFill>
                  <a:schemeClr val="dk1"/>
                </a:solidFill>
                <a:latin typeface="Roboto Light"/>
                <a:ea typeface="Roboto Light"/>
                <a:cs typeface="Roboto Light"/>
                <a:sym typeface="Roboto Light"/>
              </a:rPr>
              <a:t>)</a:t>
            </a:r>
            <a:endParaRPr>
              <a:solidFill>
                <a:schemeClr val="dk1"/>
              </a:solidFill>
              <a:latin typeface="Roboto Light"/>
              <a:ea typeface="Roboto Light"/>
              <a:cs typeface="Roboto Light"/>
              <a:sym typeface="Roboto Light"/>
            </a:endParaRPr>
          </a:p>
          <a:p>
            <a:pPr indent="-317500" lvl="0" marL="457200" rtl="0">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Gives </a:t>
            </a:r>
            <a:r>
              <a:rPr b="1" lang="en">
                <a:solidFill>
                  <a:schemeClr val="dk1"/>
                </a:solidFill>
                <a:latin typeface="Roboto"/>
                <a:ea typeface="Roboto"/>
                <a:cs typeface="Roboto"/>
                <a:sym typeface="Roboto"/>
              </a:rPr>
              <a:t>vantage point </a:t>
            </a:r>
            <a:r>
              <a:rPr lang="en">
                <a:solidFill>
                  <a:schemeClr val="dk1"/>
                </a:solidFill>
                <a:latin typeface="Roboto Light"/>
                <a:ea typeface="Roboto Light"/>
                <a:cs typeface="Roboto Light"/>
                <a:sym typeface="Roboto Light"/>
              </a:rPr>
              <a:t>we need for both the fork and for the fingertips.</a:t>
            </a:r>
            <a:endParaRPr>
              <a:solidFill>
                <a:schemeClr val="dk1"/>
              </a:solidFill>
              <a:latin typeface="Roboto Light"/>
              <a:ea typeface="Roboto Light"/>
              <a:cs typeface="Roboto Light"/>
              <a:sym typeface="Roboto Light"/>
            </a:endParaRPr>
          </a:p>
          <a:p>
            <a:pPr indent="-317500" lvl="1" marL="914400" rtl="0">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15 cm minimum </a:t>
            </a:r>
            <a:r>
              <a:rPr b="1" lang="en">
                <a:solidFill>
                  <a:schemeClr val="dk1"/>
                </a:solidFill>
                <a:latin typeface="Roboto"/>
                <a:ea typeface="Roboto"/>
                <a:cs typeface="Roboto"/>
                <a:sym typeface="Roboto"/>
              </a:rPr>
              <a:t>saturation distance</a:t>
            </a:r>
            <a:r>
              <a:rPr lang="en">
                <a:solidFill>
                  <a:schemeClr val="dk1"/>
                </a:solidFill>
                <a:latin typeface="Roboto Light"/>
                <a:ea typeface="Roboto Light"/>
                <a:cs typeface="Roboto Light"/>
                <a:sym typeface="Roboto Light"/>
              </a:rPr>
              <a:t> for 480P</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308" name="Shape 3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09" name="Shape 309"/>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Mechanical Design : : Requirements</a:t>
            </a:r>
            <a:endParaRPr>
              <a:solidFill>
                <a:srgbClr val="99999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nvSpPr>
        <p:spPr>
          <a:xfrm>
            <a:off x="2209200" y="3900325"/>
            <a:ext cx="47256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500">
                <a:solidFill>
                  <a:schemeClr val="dk1"/>
                </a:solidFill>
                <a:latin typeface="Roboto Mono Light"/>
                <a:ea typeface="Roboto Mono Light"/>
                <a:cs typeface="Roboto Mono Light"/>
                <a:sym typeface="Roboto Mono Light"/>
              </a:rPr>
              <a:t>Kinova’s</a:t>
            </a:r>
            <a:r>
              <a:rPr lang="en" sz="1500">
                <a:solidFill>
                  <a:schemeClr val="dk1"/>
                </a:solidFill>
                <a:latin typeface="Roboto Mono Light"/>
                <a:ea typeface="Roboto Mono Light"/>
                <a:cs typeface="Roboto Mono Light"/>
                <a:sym typeface="Roboto Mono Light"/>
              </a:rPr>
              <a:t> solution to mount the camera</a:t>
            </a:r>
            <a:endParaRPr sz="1500">
              <a:solidFill>
                <a:schemeClr val="dk1"/>
              </a:solidFill>
              <a:latin typeface="Roboto Mono Light"/>
              <a:ea typeface="Roboto Mono Light"/>
              <a:cs typeface="Roboto Mono Light"/>
              <a:sym typeface="Roboto Mono Light"/>
            </a:endParaRPr>
          </a:p>
        </p:txBody>
      </p:sp>
      <p:sp>
        <p:nvSpPr>
          <p:cNvPr id="315" name="Shape 3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16" name="Shape 316"/>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Mechanical</a:t>
            </a:r>
            <a:r>
              <a:rPr lang="en">
                <a:solidFill>
                  <a:srgbClr val="999999"/>
                </a:solidFill>
                <a:latin typeface="Roboto Light"/>
                <a:ea typeface="Roboto Light"/>
                <a:cs typeface="Roboto Light"/>
                <a:sym typeface="Roboto Light"/>
              </a:rPr>
              <a:t> Design : : Mounting</a:t>
            </a:r>
            <a:endParaRPr>
              <a:solidFill>
                <a:srgbClr val="999999"/>
              </a:solidFill>
            </a:endParaRPr>
          </a:p>
        </p:txBody>
      </p:sp>
      <p:pic>
        <p:nvPicPr>
          <p:cNvPr id="317" name="Shape 317" title="IMG_0850.MOV">
            <a:hlinkClick r:id="rId3"/>
          </p:cNvPr>
          <p:cNvPicPr preferRelativeResize="0"/>
          <p:nvPr/>
        </p:nvPicPr>
        <p:blipFill>
          <a:blip r:embed="rId4">
            <a:alphaModFix/>
          </a:blip>
          <a:stretch>
            <a:fillRect/>
          </a:stretch>
        </p:blipFill>
        <p:spPr>
          <a:xfrm>
            <a:off x="1522888" y="402000"/>
            <a:ext cx="6098227" cy="3430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Shape 322"/>
          <p:cNvPicPr preferRelativeResize="0"/>
          <p:nvPr/>
        </p:nvPicPr>
        <p:blipFill>
          <a:blip r:embed="rId3">
            <a:alphaModFix/>
          </a:blip>
          <a:stretch>
            <a:fillRect/>
          </a:stretch>
        </p:blipFill>
        <p:spPr>
          <a:xfrm>
            <a:off x="4454925" y="537850"/>
            <a:ext cx="4517650" cy="4067800"/>
          </a:xfrm>
          <a:prstGeom prst="rect">
            <a:avLst/>
          </a:prstGeom>
          <a:noFill/>
          <a:ln>
            <a:noFill/>
          </a:ln>
        </p:spPr>
      </p:pic>
      <p:pic>
        <p:nvPicPr>
          <p:cNvPr id="323" name="Shape 323"/>
          <p:cNvPicPr preferRelativeResize="0"/>
          <p:nvPr/>
        </p:nvPicPr>
        <p:blipFill>
          <a:blip r:embed="rId4">
            <a:alphaModFix/>
          </a:blip>
          <a:stretch>
            <a:fillRect/>
          </a:stretch>
        </p:blipFill>
        <p:spPr>
          <a:xfrm>
            <a:off x="283400" y="1082350"/>
            <a:ext cx="6062601" cy="2713451"/>
          </a:xfrm>
          <a:prstGeom prst="rect">
            <a:avLst/>
          </a:prstGeom>
          <a:noFill/>
          <a:ln>
            <a:noFill/>
          </a:ln>
        </p:spPr>
      </p:pic>
      <p:sp>
        <p:nvSpPr>
          <p:cNvPr id="324" name="Shape 3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25" name="Shape 325"/>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Mechanical Design : : Mounting</a:t>
            </a:r>
            <a:endParaRPr>
              <a:solidFill>
                <a:srgbClr val="99999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31" name="Shape 331"/>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Mechanical Design : : Mounting</a:t>
            </a:r>
            <a:endParaRPr>
              <a:solidFill>
                <a:srgbClr val="999999"/>
              </a:solidFill>
            </a:endParaRPr>
          </a:p>
        </p:txBody>
      </p:sp>
      <p:pic>
        <p:nvPicPr>
          <p:cNvPr id="332" name="Shape 332"/>
          <p:cNvPicPr preferRelativeResize="0"/>
          <p:nvPr/>
        </p:nvPicPr>
        <p:blipFill>
          <a:blip r:embed="rId3">
            <a:alphaModFix/>
          </a:blip>
          <a:stretch>
            <a:fillRect/>
          </a:stretch>
        </p:blipFill>
        <p:spPr>
          <a:xfrm>
            <a:off x="2685425" y="164425"/>
            <a:ext cx="3636050" cy="4848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nvSpPr>
        <p:spPr>
          <a:xfrm>
            <a:off x="2094650" y="1919650"/>
            <a:ext cx="6540000" cy="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p:txBody>
      </p:sp>
      <p:sp>
        <p:nvSpPr>
          <p:cNvPr id="73" name="Shape 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74" name="Shape 74"/>
          <p:cNvSpPr txBox="1"/>
          <p:nvPr/>
        </p:nvSpPr>
        <p:spPr>
          <a:xfrm>
            <a:off x="637000" y="199150"/>
            <a:ext cx="3976200" cy="3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000">
                <a:latin typeface="Roboto Mono"/>
                <a:ea typeface="Roboto Mono"/>
                <a:cs typeface="Roboto Mono"/>
                <a:sym typeface="Roboto Mono"/>
              </a:rPr>
              <a:t>Why Wireless Perception?</a:t>
            </a:r>
            <a:endParaRPr sz="2000">
              <a:latin typeface="Roboto Mono"/>
              <a:ea typeface="Roboto Mono"/>
              <a:cs typeface="Roboto Mono"/>
              <a:sym typeface="Roboto Mono"/>
            </a:endParaRPr>
          </a:p>
        </p:txBody>
      </p:sp>
      <p:sp>
        <p:nvSpPr>
          <p:cNvPr id="75" name="Shape 75"/>
          <p:cNvSpPr txBox="1"/>
          <p:nvPr/>
        </p:nvSpPr>
        <p:spPr>
          <a:xfrm>
            <a:off x="1152100" y="5143500"/>
            <a:ext cx="6540000" cy="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p:txBody>
      </p:sp>
      <p:pic>
        <p:nvPicPr>
          <p:cNvPr id="76" name="Shape 76"/>
          <p:cNvPicPr preferRelativeResize="0"/>
          <p:nvPr/>
        </p:nvPicPr>
        <p:blipFill>
          <a:blip r:embed="rId3">
            <a:alphaModFix/>
          </a:blip>
          <a:stretch>
            <a:fillRect/>
          </a:stretch>
        </p:blipFill>
        <p:spPr>
          <a:xfrm>
            <a:off x="2803100" y="738300"/>
            <a:ext cx="2326194" cy="4092387"/>
          </a:xfrm>
          <a:prstGeom prst="rect">
            <a:avLst/>
          </a:prstGeom>
          <a:noFill/>
          <a:ln>
            <a:noFill/>
          </a:ln>
        </p:spPr>
      </p:pic>
      <p:sp>
        <p:nvSpPr>
          <p:cNvPr id="77" name="Shape 77"/>
          <p:cNvSpPr/>
          <p:nvPr/>
        </p:nvSpPr>
        <p:spPr>
          <a:xfrm>
            <a:off x="3268775" y="3432650"/>
            <a:ext cx="1435200" cy="811200"/>
          </a:xfrm>
          <a:prstGeom prst="roundRect">
            <a:avLst>
              <a:gd fmla="val 0" name="adj"/>
            </a:avLst>
          </a:prstGeom>
          <a:solidFill>
            <a:srgbClr val="FFE599">
              <a:alpha val="3692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38" name="Shape 338"/>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Mechanical Design : : Mounting</a:t>
            </a:r>
            <a:endParaRPr>
              <a:solidFill>
                <a:srgbClr val="999999"/>
              </a:solidFill>
            </a:endParaRPr>
          </a:p>
        </p:txBody>
      </p:sp>
      <p:pic>
        <p:nvPicPr>
          <p:cNvPr id="339" name="Shape 339"/>
          <p:cNvPicPr preferRelativeResize="0"/>
          <p:nvPr/>
        </p:nvPicPr>
        <p:blipFill>
          <a:blip r:embed="rId3">
            <a:alphaModFix/>
          </a:blip>
          <a:stretch>
            <a:fillRect/>
          </a:stretch>
        </p:blipFill>
        <p:spPr>
          <a:xfrm>
            <a:off x="-48676" y="604000"/>
            <a:ext cx="4077699" cy="3652975"/>
          </a:xfrm>
          <a:prstGeom prst="rect">
            <a:avLst/>
          </a:prstGeom>
          <a:noFill/>
          <a:ln>
            <a:noFill/>
          </a:ln>
        </p:spPr>
      </p:pic>
      <p:pic>
        <p:nvPicPr>
          <p:cNvPr id="340" name="Shape 340"/>
          <p:cNvPicPr preferRelativeResize="0"/>
          <p:nvPr/>
        </p:nvPicPr>
        <p:blipFill>
          <a:blip r:embed="rId4">
            <a:alphaModFix/>
          </a:blip>
          <a:stretch>
            <a:fillRect/>
          </a:stretch>
        </p:blipFill>
        <p:spPr>
          <a:xfrm>
            <a:off x="3758901" y="244388"/>
            <a:ext cx="5307973" cy="4246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46" name="Shape 346"/>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Mechanical Design : : 3D Printing</a:t>
            </a:r>
            <a:endParaRPr>
              <a:solidFill>
                <a:srgbClr val="999999"/>
              </a:solidFill>
            </a:endParaRPr>
          </a:p>
        </p:txBody>
      </p:sp>
      <p:pic>
        <p:nvPicPr>
          <p:cNvPr id="347" name="Shape 347"/>
          <p:cNvPicPr preferRelativeResize="0"/>
          <p:nvPr/>
        </p:nvPicPr>
        <p:blipFill>
          <a:blip r:embed="rId3">
            <a:alphaModFix/>
          </a:blip>
          <a:stretch>
            <a:fillRect/>
          </a:stretch>
        </p:blipFill>
        <p:spPr>
          <a:xfrm rot="-5400000">
            <a:off x="1105451" y="1203490"/>
            <a:ext cx="2412199" cy="2862626"/>
          </a:xfrm>
          <a:prstGeom prst="rect">
            <a:avLst/>
          </a:prstGeom>
          <a:noFill/>
          <a:ln>
            <a:noFill/>
          </a:ln>
        </p:spPr>
      </p:pic>
      <p:pic>
        <p:nvPicPr>
          <p:cNvPr id="348" name="Shape 348"/>
          <p:cNvPicPr preferRelativeResize="0"/>
          <p:nvPr/>
        </p:nvPicPr>
        <p:blipFill>
          <a:blip r:embed="rId4">
            <a:alphaModFix/>
          </a:blip>
          <a:stretch>
            <a:fillRect/>
          </a:stretch>
        </p:blipFill>
        <p:spPr>
          <a:xfrm rot="-5400000">
            <a:off x="5443625" y="939000"/>
            <a:ext cx="2411225" cy="3391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354" name="Shape 354"/>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Mechanical Design : : 3D Printing</a:t>
            </a:r>
            <a:endParaRPr>
              <a:solidFill>
                <a:srgbClr val="999999"/>
              </a:solidFill>
            </a:endParaRPr>
          </a:p>
        </p:txBody>
      </p:sp>
      <p:pic>
        <p:nvPicPr>
          <p:cNvPr id="355" name="Shape 355"/>
          <p:cNvPicPr preferRelativeResize="0"/>
          <p:nvPr/>
        </p:nvPicPr>
        <p:blipFill>
          <a:blip r:embed="rId3">
            <a:alphaModFix/>
          </a:blip>
          <a:stretch>
            <a:fillRect/>
          </a:stretch>
        </p:blipFill>
        <p:spPr>
          <a:xfrm rot="-5400000">
            <a:off x="1105451" y="1203490"/>
            <a:ext cx="2412199" cy="2862626"/>
          </a:xfrm>
          <a:prstGeom prst="rect">
            <a:avLst/>
          </a:prstGeom>
          <a:noFill/>
          <a:ln>
            <a:noFill/>
          </a:ln>
        </p:spPr>
      </p:pic>
      <p:pic>
        <p:nvPicPr>
          <p:cNvPr id="356" name="Shape 356"/>
          <p:cNvPicPr preferRelativeResize="0"/>
          <p:nvPr/>
        </p:nvPicPr>
        <p:blipFill>
          <a:blip r:embed="rId4">
            <a:alphaModFix/>
          </a:blip>
          <a:stretch>
            <a:fillRect/>
          </a:stretch>
        </p:blipFill>
        <p:spPr>
          <a:xfrm rot="-5400000">
            <a:off x="5443625" y="939000"/>
            <a:ext cx="2411225" cy="3391600"/>
          </a:xfrm>
          <a:prstGeom prst="rect">
            <a:avLst/>
          </a:prstGeom>
          <a:noFill/>
          <a:ln>
            <a:noFill/>
          </a:ln>
        </p:spPr>
      </p:pic>
      <p:sp>
        <p:nvSpPr>
          <p:cNvPr id="357" name="Shape 357"/>
          <p:cNvSpPr/>
          <p:nvPr/>
        </p:nvSpPr>
        <p:spPr>
          <a:xfrm>
            <a:off x="576525" y="370350"/>
            <a:ext cx="2327700" cy="830400"/>
          </a:xfrm>
          <a:prstGeom prst="wedgeEllipseCallout">
            <a:avLst>
              <a:gd fmla="val 46324" name="adj1"/>
              <a:gd fmla="val 6790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latin typeface="Roboto Mono"/>
                <a:ea typeface="Roboto Mono"/>
                <a:cs typeface="Roboto Mono"/>
                <a:sym typeface="Roboto Mono"/>
              </a:rPr>
              <a:t>I have a cool hat !!!</a:t>
            </a:r>
            <a:endParaRPr>
              <a:latin typeface="Roboto Mono"/>
              <a:ea typeface="Roboto Mono"/>
              <a:cs typeface="Roboto Mono"/>
              <a:sym typeface="Roboto Mono"/>
            </a:endParaRPr>
          </a:p>
        </p:txBody>
      </p:sp>
      <p:sp>
        <p:nvSpPr>
          <p:cNvPr id="358" name="Shape 358"/>
          <p:cNvSpPr/>
          <p:nvPr/>
        </p:nvSpPr>
        <p:spPr>
          <a:xfrm>
            <a:off x="6515375" y="370350"/>
            <a:ext cx="2145900" cy="702000"/>
          </a:xfrm>
          <a:prstGeom prst="wedgeEllipseCallout">
            <a:avLst>
              <a:gd fmla="val -30929" name="adj1"/>
              <a:gd fmla="val 7461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latin typeface="Roboto Mono"/>
                <a:ea typeface="Roboto Mono"/>
                <a:cs typeface="Roboto Mono"/>
                <a:sym typeface="Roboto Mono"/>
              </a:rPr>
              <a:t>I don’t !:D</a:t>
            </a:r>
            <a:endParaRPr>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T</a:t>
            </a:r>
            <a:r>
              <a:rPr lang="en" sz="3000">
                <a:solidFill>
                  <a:schemeClr val="dk1"/>
                </a:solidFill>
                <a:latin typeface="Roboto Light"/>
                <a:ea typeface="Roboto Light"/>
                <a:cs typeface="Roboto Light"/>
                <a:sym typeface="Roboto Light"/>
              </a:rPr>
              <a:t>rade-offs</a:t>
            </a:r>
            <a:endParaRPr sz="3000">
              <a:solidFill>
                <a:schemeClr val="dk1"/>
              </a:solidFill>
              <a:latin typeface="Roboto Light"/>
              <a:ea typeface="Roboto Light"/>
              <a:cs typeface="Roboto Light"/>
              <a:sym typeface="Roboto Light"/>
            </a:endParaRPr>
          </a:p>
        </p:txBody>
      </p:sp>
      <p:sp>
        <p:nvSpPr>
          <p:cNvPr id="364" name="Shape 364"/>
          <p:cNvSpPr txBox="1"/>
          <p:nvPr/>
        </p:nvSpPr>
        <p:spPr>
          <a:xfrm>
            <a:off x="1318625" y="1884825"/>
            <a:ext cx="6551400" cy="246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latin typeface="Roboto Light"/>
                <a:ea typeface="Roboto Light"/>
                <a:cs typeface="Roboto Light"/>
                <a:sym typeface="Roboto Light"/>
              </a:rPr>
              <a:t>None :D</a:t>
            </a:r>
            <a:endParaRPr>
              <a:solidFill>
                <a:schemeClr val="dk1"/>
              </a:solidFill>
              <a:latin typeface="Roboto Light"/>
              <a:ea typeface="Roboto Light"/>
              <a:cs typeface="Roboto Light"/>
              <a:sym typeface="Roboto Light"/>
            </a:endParaRPr>
          </a:p>
          <a:p>
            <a:pPr indent="0" lvl="0" mar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a:spcBef>
                <a:spcPts val="0"/>
              </a:spcBef>
              <a:spcAft>
                <a:spcPts val="0"/>
              </a:spcAft>
              <a:buNone/>
            </a:pPr>
            <a:r>
              <a:rPr lang="en">
                <a:solidFill>
                  <a:schemeClr val="dk1"/>
                </a:solidFill>
                <a:latin typeface="Roboto Light"/>
                <a:ea typeface="Roboto Light"/>
                <a:cs typeface="Roboto Light"/>
                <a:sym typeface="Roboto Light"/>
              </a:rPr>
              <a:t>But...some insights:</a:t>
            </a:r>
            <a:endParaRPr>
              <a:solidFill>
                <a:schemeClr val="dk1"/>
              </a:solidFill>
              <a:latin typeface="Roboto Light"/>
              <a:ea typeface="Roboto Light"/>
              <a:cs typeface="Roboto Light"/>
              <a:sym typeface="Roboto Light"/>
            </a:endParaRPr>
          </a:p>
          <a:p>
            <a:pPr indent="0" lvl="0" marL="0">
              <a:spcBef>
                <a:spcPts val="0"/>
              </a:spcBef>
              <a:spcAft>
                <a:spcPts val="0"/>
              </a:spcAft>
              <a:buNone/>
            </a:pPr>
            <a:r>
              <a:t/>
            </a:r>
            <a:endParaRPr>
              <a:solidFill>
                <a:schemeClr val="dk1"/>
              </a:solidFill>
              <a:latin typeface="Roboto Light"/>
              <a:ea typeface="Roboto Light"/>
              <a:cs typeface="Roboto Light"/>
              <a:sym typeface="Roboto Light"/>
            </a:endParaRPr>
          </a:p>
          <a:p>
            <a:pPr indent="-317500" lvl="0" marL="457200" rtl="0">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Add a slot on the ring to reduce the </a:t>
            </a:r>
            <a:r>
              <a:rPr lang="en">
                <a:solidFill>
                  <a:schemeClr val="dk1"/>
                </a:solidFill>
                <a:latin typeface="Roboto Light"/>
                <a:ea typeface="Roboto Light"/>
                <a:cs typeface="Roboto Light"/>
                <a:sym typeface="Roboto Light"/>
              </a:rPr>
              <a:t>resistance with </a:t>
            </a:r>
            <a:r>
              <a:rPr lang="en">
                <a:solidFill>
                  <a:schemeClr val="dk1"/>
                </a:solidFill>
                <a:latin typeface="Roboto Light"/>
                <a:ea typeface="Roboto Light"/>
                <a:cs typeface="Roboto Light"/>
                <a:sym typeface="Roboto Light"/>
              </a:rPr>
              <a:t>the next joint slip ring.</a:t>
            </a:r>
            <a:endParaRPr>
              <a:solidFill>
                <a:schemeClr val="dk1"/>
              </a:solidFill>
              <a:latin typeface="Roboto Light"/>
              <a:ea typeface="Roboto Light"/>
              <a:cs typeface="Roboto Light"/>
              <a:sym typeface="Roboto Light"/>
            </a:endParaRPr>
          </a:p>
          <a:p>
            <a:pPr indent="-317500" lvl="0" marL="457200" rtl="0">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Use screw to secure the case top with the rigid body. </a:t>
            </a:r>
            <a:endParaRPr>
              <a:solidFill>
                <a:schemeClr val="dk1"/>
              </a:solidFill>
              <a:latin typeface="Roboto Light"/>
              <a:ea typeface="Roboto Light"/>
              <a:cs typeface="Roboto Light"/>
              <a:sym typeface="Roboto Light"/>
            </a:endParaRPr>
          </a:p>
          <a:p>
            <a:pPr indent="-317500" lvl="0" marL="457200" rtl="0">
              <a:lnSpc>
                <a:spcPct val="115000"/>
              </a:lnSpc>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Make enough holes for cooling purpose.</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365" name="Shape 3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66" name="Shape 366"/>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Mechanical Design : : Trade-offs</a:t>
            </a:r>
            <a:endParaRPr>
              <a:solidFill>
                <a:srgbClr val="99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nvSpPr>
        <p:spPr>
          <a:xfrm>
            <a:off x="56775" y="154450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chemeClr val="dk1"/>
                </a:solidFill>
                <a:latin typeface="Roboto Light"/>
                <a:ea typeface="Roboto Light"/>
                <a:cs typeface="Roboto Light"/>
                <a:sym typeface="Roboto Light"/>
              </a:rPr>
              <a:t>Software </a:t>
            </a:r>
            <a:r>
              <a:rPr lang="en" sz="4800">
                <a:solidFill>
                  <a:schemeClr val="dk1"/>
                </a:solidFill>
                <a:latin typeface="Roboto Light"/>
                <a:ea typeface="Roboto Light"/>
                <a:cs typeface="Roboto Light"/>
                <a:sym typeface="Roboto Light"/>
              </a:rPr>
              <a:t>Design</a:t>
            </a:r>
            <a:endParaRPr sz="4800">
              <a:solidFill>
                <a:schemeClr val="dk1"/>
              </a:solidFill>
              <a:latin typeface="Roboto Light"/>
              <a:ea typeface="Roboto Light"/>
              <a:cs typeface="Roboto Light"/>
              <a:sym typeface="Roboto Light"/>
            </a:endParaRPr>
          </a:p>
        </p:txBody>
      </p:sp>
      <p:sp>
        <p:nvSpPr>
          <p:cNvPr id="372" name="Shape 3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73" name="Shape 373"/>
          <p:cNvSpPr txBox="1"/>
          <p:nvPr/>
        </p:nvSpPr>
        <p:spPr>
          <a:xfrm>
            <a:off x="749375" y="2420950"/>
            <a:ext cx="6744600" cy="76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666666"/>
                </a:solidFill>
                <a:latin typeface="Roboto Light"/>
                <a:ea typeface="Roboto Light"/>
                <a:cs typeface="Roboto Light"/>
                <a:sym typeface="Roboto Light"/>
              </a:rPr>
              <a:t>The magic incantations to make the task happen.</a:t>
            </a:r>
            <a:endParaRPr>
              <a:solidFill>
                <a:srgbClr val="666666"/>
              </a:solidFill>
              <a:latin typeface="Roboto Light"/>
              <a:ea typeface="Roboto Light"/>
              <a:cs typeface="Roboto Light"/>
              <a:sym typeface="Robo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nvSpPr>
        <p:spPr>
          <a:xfrm>
            <a:off x="967050" y="79222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Software Design Requirements</a:t>
            </a:r>
            <a:endParaRPr sz="3000">
              <a:solidFill>
                <a:schemeClr val="dk1"/>
              </a:solidFill>
              <a:latin typeface="Roboto Light"/>
              <a:ea typeface="Roboto Light"/>
              <a:cs typeface="Roboto Light"/>
              <a:sym typeface="Roboto Light"/>
            </a:endParaRPr>
          </a:p>
        </p:txBody>
      </p:sp>
      <p:sp>
        <p:nvSpPr>
          <p:cNvPr id="379" name="Shape 379"/>
          <p:cNvSpPr txBox="1"/>
          <p:nvPr/>
        </p:nvSpPr>
        <p:spPr>
          <a:xfrm>
            <a:off x="1090025" y="1884825"/>
            <a:ext cx="6801300" cy="24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380" name="Shape 380"/>
          <p:cNvSpPr txBox="1"/>
          <p:nvPr/>
        </p:nvSpPr>
        <p:spPr>
          <a:xfrm>
            <a:off x="1090025" y="1884825"/>
            <a:ext cx="6801300" cy="2466300"/>
          </a:xfrm>
          <a:prstGeom prst="rect">
            <a:avLst/>
          </a:prstGeom>
          <a:noFill/>
          <a:ln>
            <a:noFill/>
          </a:ln>
        </p:spPr>
        <p:txBody>
          <a:bodyPr anchorCtr="0" anchor="t" bIns="91425" lIns="91425" spcFirstLastPara="1" rIns="91425" wrap="square" tIns="91425">
            <a:noAutofit/>
          </a:bodyPr>
          <a:lstStyle/>
          <a:p>
            <a:pPr indent="-317500" lvl="0" marL="457200" rtl="0">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Close to 30 FPS transmission rate</a:t>
            </a:r>
            <a:endParaRPr b="1">
              <a:solidFill>
                <a:schemeClr val="dk1"/>
              </a:solidFill>
              <a:latin typeface="Roboto"/>
              <a:ea typeface="Roboto"/>
              <a:cs typeface="Roboto"/>
              <a:sym typeface="Roboto"/>
            </a:endParaRPr>
          </a:p>
          <a:p>
            <a:pPr indent="-317500" lvl="0" marL="457200" rtl="0">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Low latency </a:t>
            </a:r>
            <a:endParaRPr b="1">
              <a:solidFill>
                <a:schemeClr val="dk1"/>
              </a:solidFill>
              <a:latin typeface="Roboto"/>
              <a:ea typeface="Roboto"/>
              <a:cs typeface="Roboto"/>
              <a:sym typeface="Roboto"/>
            </a:endParaRPr>
          </a:p>
          <a:p>
            <a:pPr indent="-317500" lvl="0" marL="457200" rtl="0">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Low data loss on video feed</a:t>
            </a:r>
            <a:endParaRPr b="1">
              <a:solidFill>
                <a:schemeClr val="dk1"/>
              </a:solidFill>
              <a:latin typeface="Roboto"/>
              <a:ea typeface="Roboto"/>
              <a:cs typeface="Roboto"/>
              <a:sym typeface="Roboto"/>
            </a:endParaRPr>
          </a:p>
          <a:p>
            <a:pPr indent="-317500" lvl="0" marL="457200" rtl="0">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Transmit Color, Depth, Camera Info, Transform </a:t>
            </a:r>
            <a:r>
              <a:rPr b="1" lang="en">
                <a:solidFill>
                  <a:schemeClr val="dk1"/>
                </a:solidFill>
                <a:latin typeface="Roboto"/>
                <a:ea typeface="Roboto"/>
                <a:cs typeface="Roboto"/>
                <a:sym typeface="Roboto"/>
              </a:rPr>
              <a:t>matrices</a:t>
            </a:r>
            <a:r>
              <a:rPr b="1" lang="en">
                <a:solidFill>
                  <a:schemeClr val="dk1"/>
                </a:solidFill>
                <a:latin typeface="Roboto"/>
                <a:ea typeface="Roboto"/>
                <a:cs typeface="Roboto"/>
                <a:sym typeface="Roboto"/>
              </a:rPr>
              <a:t>. </a:t>
            </a:r>
            <a:endParaRPr b="1">
              <a:solidFill>
                <a:schemeClr val="dk1"/>
              </a:solidFill>
              <a:latin typeface="Roboto"/>
              <a:ea typeface="Roboto"/>
              <a:cs typeface="Roboto"/>
              <a:sym typeface="Roboto"/>
            </a:endParaRPr>
          </a:p>
          <a:p>
            <a:pPr indent="-317500" lvl="0" marL="457200" rtl="0">
              <a:lnSpc>
                <a:spcPct val="150000"/>
              </a:lnSpc>
              <a:spcBef>
                <a:spcPts val="0"/>
              </a:spcBef>
              <a:spcAft>
                <a:spcPts val="0"/>
              </a:spcAft>
              <a:buClr>
                <a:schemeClr val="dk1"/>
              </a:buClr>
              <a:buSzPts val="1400"/>
              <a:buFont typeface="Roboto"/>
              <a:buChar char="-"/>
            </a:pPr>
            <a:r>
              <a:rPr b="1" lang="en">
                <a:solidFill>
                  <a:schemeClr val="dk1"/>
                </a:solidFill>
                <a:latin typeface="Roboto"/>
                <a:ea typeface="Roboto"/>
                <a:cs typeface="Roboto"/>
                <a:sym typeface="Roboto"/>
              </a:rPr>
              <a:t>Post topics on ROS</a:t>
            </a:r>
            <a:endParaRPr b="1">
              <a:solidFill>
                <a:schemeClr val="dk1"/>
              </a:solidFill>
              <a:latin typeface="Roboto"/>
              <a:ea typeface="Roboto"/>
              <a:cs typeface="Roboto"/>
              <a:sym typeface="Roboto"/>
            </a:endParaRPr>
          </a:p>
        </p:txBody>
      </p:sp>
      <p:sp>
        <p:nvSpPr>
          <p:cNvPr id="381" name="Shape 3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382" name="Shape 382"/>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Requirements</a:t>
            </a:r>
            <a:endParaRPr>
              <a:solidFill>
                <a:srgbClr val="999999"/>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Shape 3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388" name="Shape 388"/>
          <p:cNvPicPr preferRelativeResize="0"/>
          <p:nvPr/>
        </p:nvPicPr>
        <p:blipFill rotWithShape="1">
          <a:blip r:embed="rId3">
            <a:alphaModFix/>
          </a:blip>
          <a:srcRect b="32537" l="15483" r="18208" t="13306"/>
          <a:stretch/>
        </p:blipFill>
        <p:spPr>
          <a:xfrm flipH="1" rot="-5400000">
            <a:off x="5543565" y="2140412"/>
            <a:ext cx="595950" cy="324175"/>
          </a:xfrm>
          <a:prstGeom prst="rect">
            <a:avLst/>
          </a:prstGeom>
          <a:noFill/>
          <a:ln>
            <a:noFill/>
          </a:ln>
        </p:spPr>
      </p:pic>
      <p:sp>
        <p:nvSpPr>
          <p:cNvPr id="389" name="Shape 389"/>
          <p:cNvSpPr/>
          <p:nvPr/>
        </p:nvSpPr>
        <p:spPr>
          <a:xfrm>
            <a:off x="6287425" y="624450"/>
            <a:ext cx="2031600" cy="399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90" name="Shape 390"/>
          <p:cNvSpPr/>
          <p:nvPr/>
        </p:nvSpPr>
        <p:spPr>
          <a:xfrm>
            <a:off x="2280650" y="624450"/>
            <a:ext cx="2661600" cy="3356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91" name="Shape 391"/>
          <p:cNvSpPr/>
          <p:nvPr/>
        </p:nvSpPr>
        <p:spPr>
          <a:xfrm>
            <a:off x="1043538" y="1657775"/>
            <a:ext cx="766200" cy="210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92" name="Shape 392"/>
          <p:cNvPicPr preferRelativeResize="0"/>
          <p:nvPr/>
        </p:nvPicPr>
        <p:blipFill rotWithShape="1">
          <a:blip r:embed="rId4">
            <a:alphaModFix/>
          </a:blip>
          <a:srcRect b="10570" l="4526" r="4398" t="10546"/>
          <a:stretch/>
        </p:blipFill>
        <p:spPr>
          <a:xfrm>
            <a:off x="2370400" y="586830"/>
            <a:ext cx="1265100" cy="1095770"/>
          </a:xfrm>
          <a:prstGeom prst="rect">
            <a:avLst/>
          </a:prstGeom>
          <a:noFill/>
          <a:ln>
            <a:noFill/>
          </a:ln>
        </p:spPr>
      </p:pic>
      <p:cxnSp>
        <p:nvCxnSpPr>
          <p:cNvPr id="393" name="Shape 393"/>
          <p:cNvCxnSpPr/>
          <p:nvPr/>
        </p:nvCxnSpPr>
        <p:spPr>
          <a:xfrm>
            <a:off x="1510250" y="1499575"/>
            <a:ext cx="614700" cy="2100"/>
          </a:xfrm>
          <a:prstGeom prst="straightConnector1">
            <a:avLst/>
          </a:prstGeom>
          <a:noFill/>
          <a:ln cap="flat" cmpd="sng" w="28575">
            <a:solidFill>
              <a:srgbClr val="666666"/>
            </a:solidFill>
            <a:prstDash val="solid"/>
            <a:round/>
            <a:headEnd len="med" w="med" type="none"/>
            <a:tailEnd len="med" w="med" type="triangle"/>
          </a:ln>
        </p:spPr>
      </p:cxnSp>
      <p:pic>
        <p:nvPicPr>
          <p:cNvPr id="394" name="Shape 394"/>
          <p:cNvPicPr preferRelativeResize="0"/>
          <p:nvPr/>
        </p:nvPicPr>
        <p:blipFill>
          <a:blip r:embed="rId5">
            <a:alphaModFix/>
          </a:blip>
          <a:stretch>
            <a:fillRect/>
          </a:stretch>
        </p:blipFill>
        <p:spPr>
          <a:xfrm flipH="1">
            <a:off x="8142300" y="1743540"/>
            <a:ext cx="1001700" cy="2761434"/>
          </a:xfrm>
          <a:prstGeom prst="rect">
            <a:avLst/>
          </a:prstGeom>
          <a:noFill/>
          <a:ln>
            <a:noFill/>
          </a:ln>
        </p:spPr>
      </p:pic>
      <p:pic>
        <p:nvPicPr>
          <p:cNvPr id="395" name="Shape 395"/>
          <p:cNvPicPr preferRelativeResize="0"/>
          <p:nvPr/>
        </p:nvPicPr>
        <p:blipFill rotWithShape="1">
          <a:blip r:embed="rId3">
            <a:alphaModFix/>
          </a:blip>
          <a:srcRect b="8801" l="15483" r="18208" t="13304"/>
          <a:stretch/>
        </p:blipFill>
        <p:spPr>
          <a:xfrm rot="5400000">
            <a:off x="4883655" y="2069363"/>
            <a:ext cx="595950" cy="466275"/>
          </a:xfrm>
          <a:prstGeom prst="rect">
            <a:avLst/>
          </a:prstGeom>
          <a:noFill/>
          <a:ln>
            <a:noFill/>
          </a:ln>
        </p:spPr>
      </p:pic>
      <p:sp>
        <p:nvSpPr>
          <p:cNvPr id="396" name="Shape 396"/>
          <p:cNvSpPr txBox="1"/>
          <p:nvPr/>
        </p:nvSpPr>
        <p:spPr>
          <a:xfrm>
            <a:off x="2515088" y="1933438"/>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Encode Packets</a:t>
            </a:r>
            <a:endParaRPr>
              <a:latin typeface="Roboto Light"/>
              <a:ea typeface="Roboto Light"/>
              <a:cs typeface="Roboto Light"/>
              <a:sym typeface="Roboto Light"/>
            </a:endParaRPr>
          </a:p>
        </p:txBody>
      </p:sp>
      <p:sp>
        <p:nvSpPr>
          <p:cNvPr id="397" name="Shape 397"/>
          <p:cNvSpPr txBox="1"/>
          <p:nvPr/>
        </p:nvSpPr>
        <p:spPr>
          <a:xfrm>
            <a:off x="6516150" y="3943719"/>
            <a:ext cx="2497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Perform </a:t>
            </a:r>
            <a:endParaRPr>
              <a:latin typeface="Roboto Light"/>
              <a:ea typeface="Roboto Light"/>
              <a:cs typeface="Roboto Light"/>
              <a:sym typeface="Roboto Light"/>
            </a:endParaRPr>
          </a:p>
          <a:p>
            <a:pPr indent="0" lvl="0" marL="0" rtl="0">
              <a:spcBef>
                <a:spcPts val="0"/>
              </a:spcBef>
              <a:spcAft>
                <a:spcPts val="0"/>
              </a:spcAft>
              <a:buNone/>
            </a:pPr>
            <a:r>
              <a:rPr lang="en">
                <a:latin typeface="Roboto Light"/>
                <a:ea typeface="Roboto Light"/>
                <a:cs typeface="Roboto Light"/>
                <a:sym typeface="Roboto Light"/>
              </a:rPr>
              <a:t>Perception Tasks</a:t>
            </a:r>
            <a:endParaRPr>
              <a:latin typeface="Roboto Light"/>
              <a:ea typeface="Roboto Light"/>
              <a:cs typeface="Roboto Light"/>
              <a:sym typeface="Roboto Light"/>
            </a:endParaRPr>
          </a:p>
        </p:txBody>
      </p:sp>
      <p:pic>
        <p:nvPicPr>
          <p:cNvPr id="398" name="Shape 398"/>
          <p:cNvPicPr preferRelativeResize="0"/>
          <p:nvPr/>
        </p:nvPicPr>
        <p:blipFill rotWithShape="1">
          <a:blip r:embed="rId6">
            <a:alphaModFix/>
          </a:blip>
          <a:srcRect b="0" l="17474" r="23666" t="0"/>
          <a:stretch/>
        </p:blipFill>
        <p:spPr>
          <a:xfrm>
            <a:off x="5605382" y="551540"/>
            <a:ext cx="818700" cy="1390975"/>
          </a:xfrm>
          <a:prstGeom prst="rect">
            <a:avLst/>
          </a:prstGeom>
          <a:noFill/>
          <a:ln>
            <a:noFill/>
          </a:ln>
        </p:spPr>
      </p:pic>
      <p:sp>
        <p:nvSpPr>
          <p:cNvPr id="399" name="Shape 399"/>
          <p:cNvSpPr txBox="1"/>
          <p:nvPr/>
        </p:nvSpPr>
        <p:spPr>
          <a:xfrm>
            <a:off x="721255" y="808008"/>
            <a:ext cx="1608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Frame Acquisition</a:t>
            </a:r>
            <a:endParaRPr>
              <a:latin typeface="Roboto Light"/>
              <a:ea typeface="Roboto Light"/>
              <a:cs typeface="Roboto Light"/>
              <a:sym typeface="Roboto Light"/>
            </a:endParaRPr>
          </a:p>
        </p:txBody>
      </p:sp>
      <p:sp>
        <p:nvSpPr>
          <p:cNvPr id="400" name="Shape 400"/>
          <p:cNvSpPr txBox="1"/>
          <p:nvPr/>
        </p:nvSpPr>
        <p:spPr>
          <a:xfrm>
            <a:off x="308413" y="2874875"/>
            <a:ext cx="1001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RGB (640x480 px)</a:t>
            </a:r>
            <a:endParaRPr sz="800">
              <a:latin typeface="Roboto Light"/>
              <a:ea typeface="Roboto Light"/>
              <a:cs typeface="Roboto Light"/>
              <a:sym typeface="Roboto Light"/>
            </a:endParaRPr>
          </a:p>
        </p:txBody>
      </p:sp>
      <p:sp>
        <p:nvSpPr>
          <p:cNvPr id="401" name="Shape 401"/>
          <p:cNvSpPr txBox="1"/>
          <p:nvPr/>
        </p:nvSpPr>
        <p:spPr>
          <a:xfrm>
            <a:off x="1158838" y="2874875"/>
            <a:ext cx="977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 D (640x480 px)</a:t>
            </a:r>
            <a:endParaRPr sz="800">
              <a:latin typeface="Roboto Light"/>
              <a:ea typeface="Roboto Light"/>
              <a:cs typeface="Roboto Light"/>
              <a:sym typeface="Roboto Light"/>
            </a:endParaRPr>
          </a:p>
        </p:txBody>
      </p:sp>
      <p:cxnSp>
        <p:nvCxnSpPr>
          <p:cNvPr id="402" name="Shape 402"/>
          <p:cNvCxnSpPr/>
          <p:nvPr/>
        </p:nvCxnSpPr>
        <p:spPr>
          <a:xfrm>
            <a:off x="5443395" y="2761478"/>
            <a:ext cx="297900" cy="0"/>
          </a:xfrm>
          <a:prstGeom prst="straightConnector1">
            <a:avLst/>
          </a:prstGeom>
          <a:noFill/>
          <a:ln cap="flat" cmpd="sng" w="28575">
            <a:solidFill>
              <a:srgbClr val="666666"/>
            </a:solidFill>
            <a:prstDash val="solid"/>
            <a:round/>
            <a:headEnd len="med" w="med" type="none"/>
            <a:tailEnd len="med" w="med" type="triangle"/>
          </a:ln>
        </p:spPr>
      </p:cxnSp>
      <p:cxnSp>
        <p:nvCxnSpPr>
          <p:cNvPr id="403" name="Shape 403"/>
          <p:cNvCxnSpPr/>
          <p:nvPr/>
        </p:nvCxnSpPr>
        <p:spPr>
          <a:xfrm>
            <a:off x="2990790" y="1705294"/>
            <a:ext cx="0" cy="305700"/>
          </a:xfrm>
          <a:prstGeom prst="straightConnector1">
            <a:avLst/>
          </a:prstGeom>
          <a:noFill/>
          <a:ln cap="flat" cmpd="sng" w="28575">
            <a:solidFill>
              <a:srgbClr val="8E7CC3"/>
            </a:solidFill>
            <a:prstDash val="solid"/>
            <a:round/>
            <a:headEnd len="med" w="med" type="none"/>
            <a:tailEnd len="med" w="med" type="triangle"/>
          </a:ln>
        </p:spPr>
      </p:cxnSp>
      <p:sp>
        <p:nvSpPr>
          <p:cNvPr id="404" name="Shape 404"/>
          <p:cNvSpPr txBox="1"/>
          <p:nvPr/>
        </p:nvSpPr>
        <p:spPr>
          <a:xfrm>
            <a:off x="6623852" y="714356"/>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Decode Packets</a:t>
            </a:r>
            <a:endParaRPr>
              <a:latin typeface="Roboto Light"/>
              <a:ea typeface="Roboto Light"/>
              <a:cs typeface="Roboto Light"/>
              <a:sym typeface="Roboto Light"/>
            </a:endParaRPr>
          </a:p>
        </p:txBody>
      </p:sp>
      <p:grpSp>
        <p:nvGrpSpPr>
          <p:cNvPr id="405" name="Shape 405"/>
          <p:cNvGrpSpPr/>
          <p:nvPr/>
        </p:nvGrpSpPr>
        <p:grpSpPr>
          <a:xfrm>
            <a:off x="373900" y="2383962"/>
            <a:ext cx="1570400" cy="588900"/>
            <a:chOff x="-453250" y="2144000"/>
            <a:chExt cx="1570400" cy="588900"/>
          </a:xfrm>
        </p:grpSpPr>
        <p:pic>
          <p:nvPicPr>
            <p:cNvPr id="406" name="Shape 406"/>
            <p:cNvPicPr preferRelativeResize="0"/>
            <p:nvPr/>
          </p:nvPicPr>
          <p:blipFill>
            <a:blip r:embed="rId7">
              <a:alphaModFix/>
            </a:blip>
            <a:stretch>
              <a:fillRect/>
            </a:stretch>
          </p:blipFill>
          <p:spPr>
            <a:xfrm>
              <a:off x="331950" y="2144000"/>
              <a:ext cx="785200" cy="588898"/>
            </a:xfrm>
            <a:prstGeom prst="rect">
              <a:avLst/>
            </a:prstGeom>
            <a:noFill/>
            <a:ln>
              <a:noFill/>
            </a:ln>
          </p:spPr>
        </p:pic>
        <p:pic>
          <p:nvPicPr>
            <p:cNvPr id="407" name="Shape 407"/>
            <p:cNvPicPr preferRelativeResize="0"/>
            <p:nvPr/>
          </p:nvPicPr>
          <p:blipFill>
            <a:blip r:embed="rId8">
              <a:alphaModFix/>
            </a:blip>
            <a:stretch>
              <a:fillRect/>
            </a:stretch>
          </p:blipFill>
          <p:spPr>
            <a:xfrm>
              <a:off x="-453250" y="2144005"/>
              <a:ext cx="785200" cy="588895"/>
            </a:xfrm>
            <a:prstGeom prst="rect">
              <a:avLst/>
            </a:prstGeom>
            <a:noFill/>
            <a:ln>
              <a:noFill/>
            </a:ln>
          </p:spPr>
        </p:pic>
      </p:grpSp>
      <p:sp>
        <p:nvSpPr>
          <p:cNvPr id="408" name="Shape 408"/>
          <p:cNvSpPr txBox="1"/>
          <p:nvPr/>
        </p:nvSpPr>
        <p:spPr>
          <a:xfrm>
            <a:off x="5076873" y="2749403"/>
            <a:ext cx="9102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Send </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via wifi direct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With custom M-JPEG</a:t>
            </a:r>
            <a:endParaRPr>
              <a:latin typeface="Roboto Light"/>
              <a:ea typeface="Roboto Light"/>
              <a:cs typeface="Roboto Light"/>
              <a:sym typeface="Roboto Light"/>
            </a:endParaRPr>
          </a:p>
        </p:txBody>
      </p:sp>
      <p:sp>
        <p:nvSpPr>
          <p:cNvPr id="409" name="Shape 409"/>
          <p:cNvSpPr txBox="1"/>
          <p:nvPr/>
        </p:nvSpPr>
        <p:spPr>
          <a:xfrm>
            <a:off x="2444750" y="3484275"/>
            <a:ext cx="2497500" cy="254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a:solidFill>
                  <a:srgbClr val="8E7CC3"/>
                </a:solidFill>
                <a:latin typeface="Roboto"/>
                <a:ea typeface="Roboto"/>
                <a:cs typeface="Roboto"/>
                <a:sym typeface="Roboto"/>
              </a:rPr>
              <a:t>Python Custom Compression Layer</a:t>
            </a:r>
            <a:endParaRPr b="1" sz="1100">
              <a:solidFill>
                <a:srgbClr val="8E7CC3"/>
              </a:solidFill>
              <a:latin typeface="Roboto"/>
              <a:ea typeface="Roboto"/>
              <a:cs typeface="Roboto"/>
              <a:sym typeface="Roboto"/>
            </a:endParaRPr>
          </a:p>
        </p:txBody>
      </p:sp>
      <p:pic>
        <p:nvPicPr>
          <p:cNvPr id="410" name="Shape 410"/>
          <p:cNvPicPr preferRelativeResize="0"/>
          <p:nvPr/>
        </p:nvPicPr>
        <p:blipFill>
          <a:blip r:embed="rId9">
            <a:alphaModFix/>
          </a:blip>
          <a:stretch>
            <a:fillRect/>
          </a:stretch>
        </p:blipFill>
        <p:spPr>
          <a:xfrm>
            <a:off x="6513178" y="2957308"/>
            <a:ext cx="1265095" cy="333900"/>
          </a:xfrm>
          <a:prstGeom prst="rect">
            <a:avLst/>
          </a:prstGeom>
          <a:noFill/>
          <a:ln>
            <a:noFill/>
          </a:ln>
        </p:spPr>
      </p:pic>
      <p:sp>
        <p:nvSpPr>
          <p:cNvPr id="411" name="Shape 411"/>
          <p:cNvSpPr/>
          <p:nvPr/>
        </p:nvSpPr>
        <p:spPr>
          <a:xfrm>
            <a:off x="2724363" y="2279663"/>
            <a:ext cx="1826400" cy="1011900"/>
          </a:xfrm>
          <a:prstGeom prst="rect">
            <a:avLst/>
          </a:prstGeom>
          <a:solidFill>
            <a:srgbClr val="8E7CC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2" name="Shape 412"/>
          <p:cNvCxnSpPr/>
          <p:nvPr/>
        </p:nvCxnSpPr>
        <p:spPr>
          <a:xfrm>
            <a:off x="2377382" y="2785626"/>
            <a:ext cx="297900" cy="0"/>
          </a:xfrm>
          <a:prstGeom prst="straightConnector1">
            <a:avLst/>
          </a:prstGeom>
          <a:noFill/>
          <a:ln cap="flat" cmpd="sng" w="28575">
            <a:solidFill>
              <a:srgbClr val="8E7CC3"/>
            </a:solidFill>
            <a:prstDash val="solid"/>
            <a:round/>
            <a:headEnd len="med" w="med" type="none"/>
            <a:tailEnd len="med" w="med" type="triangle"/>
          </a:ln>
        </p:spPr>
      </p:cxnSp>
      <p:cxnSp>
        <p:nvCxnSpPr>
          <p:cNvPr id="413" name="Shape 413"/>
          <p:cNvCxnSpPr/>
          <p:nvPr/>
        </p:nvCxnSpPr>
        <p:spPr>
          <a:xfrm>
            <a:off x="4558057" y="2759369"/>
            <a:ext cx="297900" cy="0"/>
          </a:xfrm>
          <a:prstGeom prst="straightConnector1">
            <a:avLst/>
          </a:prstGeom>
          <a:noFill/>
          <a:ln cap="flat" cmpd="sng" w="28575">
            <a:solidFill>
              <a:srgbClr val="8E7CC3"/>
            </a:solidFill>
            <a:prstDash val="solid"/>
            <a:round/>
            <a:headEnd len="med" w="med" type="none"/>
            <a:tailEnd len="med" w="med" type="triangle"/>
          </a:ln>
        </p:spPr>
      </p:cxnSp>
      <p:sp>
        <p:nvSpPr>
          <p:cNvPr id="414" name="Shape 414"/>
          <p:cNvSpPr txBox="1"/>
          <p:nvPr/>
        </p:nvSpPr>
        <p:spPr>
          <a:xfrm>
            <a:off x="2370403" y="230225"/>
            <a:ext cx="22281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End-effector Computing</a:t>
            </a:r>
            <a:endParaRPr>
              <a:latin typeface="Roboto Light"/>
              <a:ea typeface="Roboto Light"/>
              <a:cs typeface="Roboto Light"/>
              <a:sym typeface="Roboto Light"/>
            </a:endParaRPr>
          </a:p>
        </p:txBody>
      </p:sp>
      <p:sp>
        <p:nvSpPr>
          <p:cNvPr id="415" name="Shape 415"/>
          <p:cNvSpPr txBox="1"/>
          <p:nvPr/>
        </p:nvSpPr>
        <p:spPr>
          <a:xfrm>
            <a:off x="6359861" y="210506"/>
            <a:ext cx="20316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Off-board Computing</a:t>
            </a:r>
            <a:endParaRPr>
              <a:latin typeface="Roboto Light"/>
              <a:ea typeface="Roboto Light"/>
              <a:cs typeface="Roboto Light"/>
              <a:sym typeface="Roboto Light"/>
            </a:endParaRPr>
          </a:p>
        </p:txBody>
      </p:sp>
      <p:sp>
        <p:nvSpPr>
          <p:cNvPr id="416" name="Shape 416"/>
          <p:cNvSpPr/>
          <p:nvPr/>
        </p:nvSpPr>
        <p:spPr>
          <a:xfrm>
            <a:off x="567480" y="898031"/>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txBox="1"/>
          <p:nvPr/>
        </p:nvSpPr>
        <p:spPr>
          <a:xfrm>
            <a:off x="535749" y="805598"/>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1</a:t>
            </a:r>
            <a:endParaRPr>
              <a:latin typeface="Roboto Light"/>
              <a:ea typeface="Roboto Light"/>
              <a:cs typeface="Roboto Light"/>
              <a:sym typeface="Roboto Light"/>
            </a:endParaRPr>
          </a:p>
        </p:txBody>
      </p:sp>
      <p:sp>
        <p:nvSpPr>
          <p:cNvPr id="418" name="Shape 418"/>
          <p:cNvSpPr/>
          <p:nvPr/>
        </p:nvSpPr>
        <p:spPr>
          <a:xfrm>
            <a:off x="2400783" y="2025877"/>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9" name="Shape 419"/>
          <p:cNvSpPr txBox="1"/>
          <p:nvPr/>
        </p:nvSpPr>
        <p:spPr>
          <a:xfrm>
            <a:off x="2356977" y="1938176"/>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2</a:t>
            </a:r>
            <a:endParaRPr>
              <a:latin typeface="Roboto Light"/>
              <a:ea typeface="Roboto Light"/>
              <a:cs typeface="Roboto Light"/>
              <a:sym typeface="Roboto Light"/>
            </a:endParaRPr>
          </a:p>
        </p:txBody>
      </p:sp>
      <p:sp>
        <p:nvSpPr>
          <p:cNvPr id="420" name="Shape 420"/>
          <p:cNvSpPr/>
          <p:nvPr/>
        </p:nvSpPr>
        <p:spPr>
          <a:xfrm>
            <a:off x="5090000" y="2849048"/>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1" name="Shape 421"/>
          <p:cNvSpPr txBox="1"/>
          <p:nvPr/>
        </p:nvSpPr>
        <p:spPr>
          <a:xfrm>
            <a:off x="5058268" y="2756614"/>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3</a:t>
            </a:r>
            <a:endParaRPr>
              <a:latin typeface="Roboto Light"/>
              <a:ea typeface="Roboto Light"/>
              <a:cs typeface="Roboto Light"/>
              <a:sym typeface="Roboto Light"/>
            </a:endParaRPr>
          </a:p>
        </p:txBody>
      </p:sp>
      <p:sp>
        <p:nvSpPr>
          <p:cNvPr id="422" name="Shape 422"/>
          <p:cNvSpPr/>
          <p:nvPr/>
        </p:nvSpPr>
        <p:spPr>
          <a:xfrm>
            <a:off x="6466455" y="806681"/>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3" name="Shape 423"/>
          <p:cNvSpPr txBox="1"/>
          <p:nvPr/>
        </p:nvSpPr>
        <p:spPr>
          <a:xfrm>
            <a:off x="6434724" y="714248"/>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4</a:t>
            </a:r>
            <a:endParaRPr>
              <a:latin typeface="Roboto Light"/>
              <a:ea typeface="Roboto Light"/>
              <a:cs typeface="Roboto Light"/>
              <a:sym typeface="Roboto Light"/>
            </a:endParaRPr>
          </a:p>
        </p:txBody>
      </p:sp>
      <p:sp>
        <p:nvSpPr>
          <p:cNvPr id="424" name="Shape 424"/>
          <p:cNvSpPr/>
          <p:nvPr/>
        </p:nvSpPr>
        <p:spPr>
          <a:xfrm>
            <a:off x="6349280" y="4188856"/>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5" name="Shape 425"/>
          <p:cNvSpPr txBox="1"/>
          <p:nvPr/>
        </p:nvSpPr>
        <p:spPr>
          <a:xfrm>
            <a:off x="6317549" y="4096423"/>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5</a:t>
            </a:r>
            <a:endParaRPr>
              <a:latin typeface="Roboto Light"/>
              <a:ea typeface="Roboto Light"/>
              <a:cs typeface="Roboto Light"/>
              <a:sym typeface="Roboto Light"/>
            </a:endParaRPr>
          </a:p>
        </p:txBody>
      </p:sp>
      <p:sp>
        <p:nvSpPr>
          <p:cNvPr id="426" name="Shape 426"/>
          <p:cNvSpPr txBox="1"/>
          <p:nvPr/>
        </p:nvSpPr>
        <p:spPr>
          <a:xfrm>
            <a:off x="2703463" y="2256538"/>
            <a:ext cx="1826400" cy="98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rgbClr val="EFEFEF"/>
                </a:solidFill>
                <a:latin typeface="Roboto Mono"/>
                <a:ea typeface="Roboto Mono"/>
                <a:cs typeface="Roboto Mono"/>
                <a:sym typeface="Roboto Mono"/>
              </a:rPr>
              <a:t>JPEG Compression </a:t>
            </a:r>
            <a:r>
              <a:rPr lang="en" sz="1200">
                <a:solidFill>
                  <a:srgbClr val="EFEFEF"/>
                </a:solidFill>
                <a:latin typeface="Roboto Mono"/>
                <a:ea typeface="Roboto Mono"/>
                <a:cs typeface="Roboto Mono"/>
                <a:sym typeface="Roboto Mono"/>
              </a:rPr>
              <a:t>on Color Frames and </a:t>
            </a:r>
            <a:r>
              <a:rPr b="1" lang="en" sz="1200">
                <a:solidFill>
                  <a:srgbClr val="EFEFEF"/>
                </a:solidFill>
                <a:latin typeface="Roboto Mono"/>
                <a:ea typeface="Roboto Mono"/>
                <a:cs typeface="Roboto Mono"/>
                <a:sym typeface="Roboto Mono"/>
              </a:rPr>
              <a:t>Lossless Compression</a:t>
            </a:r>
            <a:r>
              <a:rPr lang="en" sz="1200">
                <a:solidFill>
                  <a:srgbClr val="EFEFEF"/>
                </a:solidFill>
                <a:latin typeface="Roboto Mono"/>
                <a:ea typeface="Roboto Mono"/>
                <a:cs typeface="Roboto Mono"/>
                <a:sym typeface="Roboto Mono"/>
              </a:rPr>
              <a:t> on Depth</a:t>
            </a:r>
            <a:endParaRPr sz="1200">
              <a:solidFill>
                <a:srgbClr val="EFEFEF"/>
              </a:solidFill>
              <a:latin typeface="Roboto Mono"/>
              <a:ea typeface="Roboto Mono"/>
              <a:cs typeface="Roboto Mono"/>
              <a:sym typeface="Roboto Mono"/>
            </a:endParaRPr>
          </a:p>
        </p:txBody>
      </p:sp>
      <p:grpSp>
        <p:nvGrpSpPr>
          <p:cNvPr id="427" name="Shape 427"/>
          <p:cNvGrpSpPr/>
          <p:nvPr/>
        </p:nvGrpSpPr>
        <p:grpSpPr>
          <a:xfrm>
            <a:off x="6565501" y="1916495"/>
            <a:ext cx="1220986" cy="488669"/>
            <a:chOff x="-453250" y="2144000"/>
            <a:chExt cx="1570400" cy="588900"/>
          </a:xfrm>
        </p:grpSpPr>
        <p:pic>
          <p:nvPicPr>
            <p:cNvPr id="428" name="Shape 428"/>
            <p:cNvPicPr preferRelativeResize="0"/>
            <p:nvPr/>
          </p:nvPicPr>
          <p:blipFill>
            <a:blip r:embed="rId7">
              <a:alphaModFix/>
            </a:blip>
            <a:stretch>
              <a:fillRect/>
            </a:stretch>
          </p:blipFill>
          <p:spPr>
            <a:xfrm>
              <a:off x="331950" y="2144000"/>
              <a:ext cx="785200" cy="588898"/>
            </a:xfrm>
            <a:prstGeom prst="rect">
              <a:avLst/>
            </a:prstGeom>
            <a:noFill/>
            <a:ln>
              <a:noFill/>
            </a:ln>
          </p:spPr>
        </p:pic>
        <p:pic>
          <p:nvPicPr>
            <p:cNvPr id="429" name="Shape 429"/>
            <p:cNvPicPr preferRelativeResize="0"/>
            <p:nvPr/>
          </p:nvPicPr>
          <p:blipFill>
            <a:blip r:embed="rId8">
              <a:alphaModFix/>
            </a:blip>
            <a:stretch>
              <a:fillRect/>
            </a:stretch>
          </p:blipFill>
          <p:spPr>
            <a:xfrm>
              <a:off x="-453250" y="2144005"/>
              <a:ext cx="785200" cy="588895"/>
            </a:xfrm>
            <a:prstGeom prst="rect">
              <a:avLst/>
            </a:prstGeom>
            <a:noFill/>
            <a:ln>
              <a:noFill/>
            </a:ln>
          </p:spPr>
        </p:pic>
      </p:grpSp>
      <p:sp>
        <p:nvSpPr>
          <p:cNvPr id="430" name="Shape 430"/>
          <p:cNvSpPr txBox="1"/>
          <p:nvPr/>
        </p:nvSpPr>
        <p:spPr>
          <a:xfrm>
            <a:off x="6630450" y="1030013"/>
            <a:ext cx="1700700" cy="21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011010010101..</a:t>
            </a:r>
            <a:endParaRPr>
              <a:latin typeface="Roboto Mono"/>
              <a:ea typeface="Roboto Mono"/>
              <a:cs typeface="Roboto Mono"/>
              <a:sym typeface="Roboto Mono"/>
            </a:endParaRPr>
          </a:p>
        </p:txBody>
      </p:sp>
      <p:cxnSp>
        <p:nvCxnSpPr>
          <p:cNvPr id="431" name="Shape 431"/>
          <p:cNvCxnSpPr/>
          <p:nvPr/>
        </p:nvCxnSpPr>
        <p:spPr>
          <a:xfrm>
            <a:off x="7176006" y="2451972"/>
            <a:ext cx="0" cy="305700"/>
          </a:xfrm>
          <a:prstGeom prst="straightConnector1">
            <a:avLst/>
          </a:prstGeom>
          <a:noFill/>
          <a:ln cap="flat" cmpd="sng" w="28575">
            <a:solidFill>
              <a:srgbClr val="8E7CC3"/>
            </a:solidFill>
            <a:prstDash val="solid"/>
            <a:round/>
            <a:headEnd len="med" w="med" type="none"/>
            <a:tailEnd len="med" w="med" type="triangle"/>
          </a:ln>
        </p:spPr>
      </p:cxnSp>
      <p:cxnSp>
        <p:nvCxnSpPr>
          <p:cNvPr id="432" name="Shape 432"/>
          <p:cNvCxnSpPr/>
          <p:nvPr/>
        </p:nvCxnSpPr>
        <p:spPr>
          <a:xfrm>
            <a:off x="7764906" y="1425572"/>
            <a:ext cx="0" cy="305700"/>
          </a:xfrm>
          <a:prstGeom prst="straightConnector1">
            <a:avLst/>
          </a:prstGeom>
          <a:noFill/>
          <a:ln cap="flat" cmpd="sng" w="28575">
            <a:solidFill>
              <a:srgbClr val="8E7CC3"/>
            </a:solidFill>
            <a:prstDash val="solid"/>
            <a:round/>
            <a:headEnd len="med" w="med" type="none"/>
            <a:tailEnd len="med" w="med" type="triangle"/>
          </a:ln>
        </p:spPr>
      </p:cxnSp>
      <p:sp>
        <p:nvSpPr>
          <p:cNvPr id="433" name="Shape 433"/>
          <p:cNvSpPr txBox="1"/>
          <p:nvPr/>
        </p:nvSpPr>
        <p:spPr>
          <a:xfrm>
            <a:off x="6475375" y="1334063"/>
            <a:ext cx="1340700" cy="48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Roboto Light"/>
                <a:ea typeface="Roboto Light"/>
                <a:cs typeface="Roboto Light"/>
                <a:sym typeface="Roboto Light"/>
              </a:rPr>
              <a:t>Parse Binary String to Image Frames</a:t>
            </a:r>
            <a:endParaRPr sz="1000">
              <a:latin typeface="Roboto Light"/>
              <a:ea typeface="Roboto Light"/>
              <a:cs typeface="Roboto Light"/>
              <a:sym typeface="Roboto Light"/>
            </a:endParaRPr>
          </a:p>
        </p:txBody>
      </p:sp>
      <p:pic>
        <p:nvPicPr>
          <p:cNvPr id="434" name="Shape 434"/>
          <p:cNvPicPr preferRelativeResize="0"/>
          <p:nvPr/>
        </p:nvPicPr>
        <p:blipFill>
          <a:blip r:embed="rId10">
            <a:alphaModFix/>
          </a:blip>
          <a:stretch>
            <a:fillRect/>
          </a:stretch>
        </p:blipFill>
        <p:spPr>
          <a:xfrm>
            <a:off x="103038" y="961525"/>
            <a:ext cx="1514475" cy="1047750"/>
          </a:xfrm>
          <a:prstGeom prst="rect">
            <a:avLst/>
          </a:prstGeom>
          <a:noFill/>
          <a:ln>
            <a:noFill/>
          </a:ln>
        </p:spPr>
      </p:pic>
      <p:cxnSp>
        <p:nvCxnSpPr>
          <p:cNvPr id="435" name="Shape 435"/>
          <p:cNvCxnSpPr/>
          <p:nvPr/>
        </p:nvCxnSpPr>
        <p:spPr>
          <a:xfrm>
            <a:off x="7175994" y="3464622"/>
            <a:ext cx="0" cy="305700"/>
          </a:xfrm>
          <a:prstGeom prst="straightConnector1">
            <a:avLst/>
          </a:prstGeom>
          <a:noFill/>
          <a:ln cap="flat" cmpd="sng" w="28575">
            <a:solidFill>
              <a:srgbClr val="8E7CC3"/>
            </a:solidFill>
            <a:prstDash val="solid"/>
            <a:round/>
            <a:headEnd len="med" w="med" type="none"/>
            <a:tailEnd len="med" w="med" type="triangle"/>
          </a:ln>
        </p:spPr>
      </p:cxnSp>
      <p:sp>
        <p:nvSpPr>
          <p:cNvPr id="436" name="Shape 436"/>
          <p:cNvSpPr txBox="1"/>
          <p:nvPr/>
        </p:nvSpPr>
        <p:spPr>
          <a:xfrm>
            <a:off x="3676250" y="774575"/>
            <a:ext cx="1265100" cy="72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latin typeface="Roboto Mono"/>
                <a:ea typeface="Roboto Mono"/>
                <a:cs typeface="Roboto Mono"/>
                <a:sym typeface="Roboto Mono"/>
              </a:rPr>
              <a:t>With embedded storage</a:t>
            </a:r>
            <a:endParaRPr sz="1200">
              <a:latin typeface="Roboto Mono"/>
              <a:ea typeface="Roboto Mono"/>
              <a:cs typeface="Roboto Mono"/>
              <a:sym typeface="Roboto Mono"/>
            </a:endParaRPr>
          </a:p>
          <a:p>
            <a:pPr indent="0" lvl="0" marL="0">
              <a:spcBef>
                <a:spcPts val="0"/>
              </a:spcBef>
              <a:spcAft>
                <a:spcPts val="0"/>
              </a:spcAft>
              <a:buNone/>
            </a:pPr>
            <a:r>
              <a:rPr lang="en" sz="1200">
                <a:latin typeface="Roboto Mono"/>
                <a:ea typeface="Roboto Mono"/>
                <a:cs typeface="Roboto Mono"/>
                <a:sym typeface="Roboto Mono"/>
              </a:rPr>
              <a:t>Without ROS</a:t>
            </a:r>
            <a:endParaRPr sz="1200">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Shape 441"/>
          <p:cNvPicPr preferRelativeResize="0"/>
          <p:nvPr/>
        </p:nvPicPr>
        <p:blipFill rotWithShape="1">
          <a:blip r:embed="rId3">
            <a:alphaModFix/>
          </a:blip>
          <a:srcRect b="32537" l="15483" r="18208" t="13306"/>
          <a:stretch/>
        </p:blipFill>
        <p:spPr>
          <a:xfrm flipH="1" rot="-5400000">
            <a:off x="5782165" y="2352562"/>
            <a:ext cx="595950" cy="324175"/>
          </a:xfrm>
          <a:prstGeom prst="rect">
            <a:avLst/>
          </a:prstGeom>
          <a:noFill/>
          <a:ln>
            <a:noFill/>
          </a:ln>
        </p:spPr>
      </p:pic>
      <p:sp>
        <p:nvSpPr>
          <p:cNvPr id="442" name="Shape 442"/>
          <p:cNvSpPr/>
          <p:nvPr/>
        </p:nvSpPr>
        <p:spPr>
          <a:xfrm>
            <a:off x="6287425" y="624450"/>
            <a:ext cx="2031600" cy="399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43" name="Shape 443"/>
          <p:cNvSpPr/>
          <p:nvPr/>
        </p:nvSpPr>
        <p:spPr>
          <a:xfrm>
            <a:off x="2661650" y="624450"/>
            <a:ext cx="2661600" cy="399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44" name="Shape 444"/>
          <p:cNvSpPr/>
          <p:nvPr/>
        </p:nvSpPr>
        <p:spPr>
          <a:xfrm>
            <a:off x="1043538" y="1657775"/>
            <a:ext cx="766200" cy="210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445" name="Shape 445"/>
          <p:cNvPicPr preferRelativeResize="0"/>
          <p:nvPr/>
        </p:nvPicPr>
        <p:blipFill rotWithShape="1">
          <a:blip r:embed="rId4">
            <a:alphaModFix/>
          </a:blip>
          <a:srcRect b="10570" l="4526" r="4398" t="10546"/>
          <a:stretch/>
        </p:blipFill>
        <p:spPr>
          <a:xfrm>
            <a:off x="2329275" y="525980"/>
            <a:ext cx="1265100" cy="1095770"/>
          </a:xfrm>
          <a:prstGeom prst="rect">
            <a:avLst/>
          </a:prstGeom>
          <a:noFill/>
          <a:ln>
            <a:noFill/>
          </a:ln>
        </p:spPr>
      </p:pic>
      <p:cxnSp>
        <p:nvCxnSpPr>
          <p:cNvPr id="446" name="Shape 446"/>
          <p:cNvCxnSpPr/>
          <p:nvPr/>
        </p:nvCxnSpPr>
        <p:spPr>
          <a:xfrm>
            <a:off x="1510250" y="1499575"/>
            <a:ext cx="614700" cy="2100"/>
          </a:xfrm>
          <a:prstGeom prst="straightConnector1">
            <a:avLst/>
          </a:prstGeom>
          <a:noFill/>
          <a:ln cap="flat" cmpd="sng" w="28575">
            <a:solidFill>
              <a:srgbClr val="666666"/>
            </a:solidFill>
            <a:prstDash val="solid"/>
            <a:round/>
            <a:headEnd len="med" w="med" type="none"/>
            <a:tailEnd len="med" w="med" type="triangle"/>
          </a:ln>
        </p:spPr>
      </p:cxnSp>
      <p:pic>
        <p:nvPicPr>
          <p:cNvPr id="447" name="Shape 447"/>
          <p:cNvPicPr preferRelativeResize="0"/>
          <p:nvPr/>
        </p:nvPicPr>
        <p:blipFill>
          <a:blip r:embed="rId5">
            <a:alphaModFix/>
          </a:blip>
          <a:stretch>
            <a:fillRect/>
          </a:stretch>
        </p:blipFill>
        <p:spPr>
          <a:xfrm>
            <a:off x="3999816" y="1242241"/>
            <a:ext cx="1265095" cy="333900"/>
          </a:xfrm>
          <a:prstGeom prst="rect">
            <a:avLst/>
          </a:prstGeom>
          <a:noFill/>
          <a:ln>
            <a:noFill/>
          </a:ln>
        </p:spPr>
      </p:pic>
      <p:cxnSp>
        <p:nvCxnSpPr>
          <p:cNvPr id="448" name="Shape 448"/>
          <p:cNvCxnSpPr/>
          <p:nvPr/>
        </p:nvCxnSpPr>
        <p:spPr>
          <a:xfrm>
            <a:off x="3670780" y="1499575"/>
            <a:ext cx="297900" cy="0"/>
          </a:xfrm>
          <a:prstGeom prst="straightConnector1">
            <a:avLst/>
          </a:prstGeom>
          <a:noFill/>
          <a:ln cap="flat" cmpd="sng" w="28575">
            <a:solidFill>
              <a:srgbClr val="F6B26B"/>
            </a:solidFill>
            <a:prstDash val="solid"/>
            <a:round/>
            <a:headEnd len="med" w="med" type="none"/>
            <a:tailEnd len="med" w="med" type="triangle"/>
          </a:ln>
        </p:spPr>
      </p:cxnSp>
      <p:pic>
        <p:nvPicPr>
          <p:cNvPr id="449" name="Shape 449"/>
          <p:cNvPicPr preferRelativeResize="0"/>
          <p:nvPr/>
        </p:nvPicPr>
        <p:blipFill>
          <a:blip r:embed="rId6">
            <a:alphaModFix/>
          </a:blip>
          <a:stretch>
            <a:fillRect/>
          </a:stretch>
        </p:blipFill>
        <p:spPr>
          <a:xfrm flipH="1">
            <a:off x="8142300" y="1743540"/>
            <a:ext cx="1001700" cy="2761434"/>
          </a:xfrm>
          <a:prstGeom prst="rect">
            <a:avLst/>
          </a:prstGeom>
          <a:noFill/>
          <a:ln>
            <a:noFill/>
          </a:ln>
        </p:spPr>
      </p:pic>
      <p:pic>
        <p:nvPicPr>
          <p:cNvPr id="450" name="Shape 450"/>
          <p:cNvPicPr preferRelativeResize="0"/>
          <p:nvPr/>
        </p:nvPicPr>
        <p:blipFill rotWithShape="1">
          <a:blip r:embed="rId3">
            <a:alphaModFix/>
          </a:blip>
          <a:srcRect b="8801" l="15483" r="18208" t="13304"/>
          <a:stretch/>
        </p:blipFill>
        <p:spPr>
          <a:xfrm rot="5400000">
            <a:off x="5303517" y="2281513"/>
            <a:ext cx="595950" cy="466275"/>
          </a:xfrm>
          <a:prstGeom prst="rect">
            <a:avLst/>
          </a:prstGeom>
          <a:noFill/>
          <a:ln>
            <a:noFill/>
          </a:ln>
        </p:spPr>
      </p:pic>
      <p:sp>
        <p:nvSpPr>
          <p:cNvPr id="451" name="Shape 451"/>
          <p:cNvSpPr txBox="1"/>
          <p:nvPr/>
        </p:nvSpPr>
        <p:spPr>
          <a:xfrm>
            <a:off x="2667488" y="2466838"/>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Encode Packets</a:t>
            </a:r>
            <a:endParaRPr>
              <a:latin typeface="Roboto Light"/>
              <a:ea typeface="Roboto Light"/>
              <a:cs typeface="Roboto Light"/>
              <a:sym typeface="Roboto Light"/>
            </a:endParaRPr>
          </a:p>
        </p:txBody>
      </p:sp>
      <p:sp>
        <p:nvSpPr>
          <p:cNvPr id="452" name="Shape 452"/>
          <p:cNvSpPr txBox="1"/>
          <p:nvPr/>
        </p:nvSpPr>
        <p:spPr>
          <a:xfrm>
            <a:off x="6516150" y="3943719"/>
            <a:ext cx="2497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Perform </a:t>
            </a:r>
            <a:endParaRPr>
              <a:latin typeface="Roboto Light"/>
              <a:ea typeface="Roboto Light"/>
              <a:cs typeface="Roboto Light"/>
              <a:sym typeface="Roboto Light"/>
            </a:endParaRPr>
          </a:p>
          <a:p>
            <a:pPr indent="0" lvl="0" marL="0" rtl="0">
              <a:spcBef>
                <a:spcPts val="0"/>
              </a:spcBef>
              <a:spcAft>
                <a:spcPts val="0"/>
              </a:spcAft>
              <a:buNone/>
            </a:pPr>
            <a:r>
              <a:rPr lang="en">
                <a:latin typeface="Roboto Light"/>
                <a:ea typeface="Roboto Light"/>
                <a:cs typeface="Roboto Light"/>
                <a:sym typeface="Roboto Light"/>
              </a:rPr>
              <a:t>Perception Tasks</a:t>
            </a:r>
            <a:endParaRPr>
              <a:latin typeface="Roboto Light"/>
              <a:ea typeface="Roboto Light"/>
              <a:cs typeface="Roboto Light"/>
              <a:sym typeface="Roboto Light"/>
            </a:endParaRPr>
          </a:p>
        </p:txBody>
      </p:sp>
      <p:pic>
        <p:nvPicPr>
          <p:cNvPr id="453" name="Shape 453"/>
          <p:cNvPicPr preferRelativeResize="0"/>
          <p:nvPr/>
        </p:nvPicPr>
        <p:blipFill rotWithShape="1">
          <a:blip r:embed="rId7">
            <a:alphaModFix/>
          </a:blip>
          <a:srcRect b="0" l="17474" r="23666" t="0"/>
          <a:stretch/>
        </p:blipFill>
        <p:spPr>
          <a:xfrm>
            <a:off x="5881357" y="501815"/>
            <a:ext cx="818700" cy="1390975"/>
          </a:xfrm>
          <a:prstGeom prst="rect">
            <a:avLst/>
          </a:prstGeom>
          <a:noFill/>
          <a:ln>
            <a:noFill/>
          </a:ln>
        </p:spPr>
      </p:pic>
      <p:sp>
        <p:nvSpPr>
          <p:cNvPr id="454" name="Shape 454"/>
          <p:cNvSpPr txBox="1"/>
          <p:nvPr/>
        </p:nvSpPr>
        <p:spPr>
          <a:xfrm>
            <a:off x="721255" y="808008"/>
            <a:ext cx="1608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Frame Acquisition</a:t>
            </a:r>
            <a:endParaRPr>
              <a:latin typeface="Roboto Light"/>
              <a:ea typeface="Roboto Light"/>
              <a:cs typeface="Roboto Light"/>
              <a:sym typeface="Roboto Light"/>
            </a:endParaRPr>
          </a:p>
        </p:txBody>
      </p:sp>
      <p:sp>
        <p:nvSpPr>
          <p:cNvPr id="455" name="Shape 455"/>
          <p:cNvSpPr txBox="1"/>
          <p:nvPr/>
        </p:nvSpPr>
        <p:spPr>
          <a:xfrm>
            <a:off x="854038" y="2508550"/>
            <a:ext cx="1001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RGB (640x480 px)</a:t>
            </a:r>
            <a:endParaRPr sz="800">
              <a:latin typeface="Roboto Light"/>
              <a:ea typeface="Roboto Light"/>
              <a:cs typeface="Roboto Light"/>
              <a:sym typeface="Roboto Light"/>
            </a:endParaRPr>
          </a:p>
        </p:txBody>
      </p:sp>
      <p:sp>
        <p:nvSpPr>
          <p:cNvPr id="456" name="Shape 456"/>
          <p:cNvSpPr txBox="1"/>
          <p:nvPr/>
        </p:nvSpPr>
        <p:spPr>
          <a:xfrm>
            <a:off x="1704463" y="2508550"/>
            <a:ext cx="977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 D (640x480 px)</a:t>
            </a:r>
            <a:endParaRPr sz="800">
              <a:latin typeface="Roboto Light"/>
              <a:ea typeface="Roboto Light"/>
              <a:cs typeface="Roboto Light"/>
              <a:sym typeface="Roboto Light"/>
            </a:endParaRPr>
          </a:p>
        </p:txBody>
      </p:sp>
      <p:cxnSp>
        <p:nvCxnSpPr>
          <p:cNvPr id="457" name="Shape 457"/>
          <p:cNvCxnSpPr/>
          <p:nvPr/>
        </p:nvCxnSpPr>
        <p:spPr>
          <a:xfrm>
            <a:off x="5748195" y="2913878"/>
            <a:ext cx="297900" cy="0"/>
          </a:xfrm>
          <a:prstGeom prst="straightConnector1">
            <a:avLst/>
          </a:prstGeom>
          <a:noFill/>
          <a:ln cap="flat" cmpd="sng" w="28575">
            <a:solidFill>
              <a:srgbClr val="666666"/>
            </a:solidFill>
            <a:prstDash val="solid"/>
            <a:round/>
            <a:headEnd len="med" w="med" type="none"/>
            <a:tailEnd len="med" w="med" type="triangle"/>
          </a:ln>
        </p:spPr>
      </p:cxnSp>
      <p:cxnSp>
        <p:nvCxnSpPr>
          <p:cNvPr id="458" name="Shape 458"/>
          <p:cNvCxnSpPr/>
          <p:nvPr/>
        </p:nvCxnSpPr>
        <p:spPr>
          <a:xfrm flipH="1">
            <a:off x="4141775" y="2093350"/>
            <a:ext cx="9900" cy="402000"/>
          </a:xfrm>
          <a:prstGeom prst="straightConnector1">
            <a:avLst/>
          </a:prstGeom>
          <a:noFill/>
          <a:ln cap="flat" cmpd="sng" w="28575">
            <a:solidFill>
              <a:srgbClr val="F6B26B"/>
            </a:solidFill>
            <a:prstDash val="solid"/>
            <a:round/>
            <a:headEnd len="med" w="med" type="none"/>
            <a:tailEnd len="med" w="med" type="triangle"/>
          </a:ln>
        </p:spPr>
      </p:cxnSp>
      <p:sp>
        <p:nvSpPr>
          <p:cNvPr id="459" name="Shape 459"/>
          <p:cNvSpPr txBox="1"/>
          <p:nvPr/>
        </p:nvSpPr>
        <p:spPr>
          <a:xfrm>
            <a:off x="6319052" y="1857356"/>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Decode Packets</a:t>
            </a:r>
            <a:endParaRPr>
              <a:latin typeface="Roboto Light"/>
              <a:ea typeface="Roboto Light"/>
              <a:cs typeface="Roboto Light"/>
              <a:sym typeface="Roboto Light"/>
            </a:endParaRPr>
          </a:p>
        </p:txBody>
      </p:sp>
      <p:grpSp>
        <p:nvGrpSpPr>
          <p:cNvPr id="460" name="Shape 460"/>
          <p:cNvGrpSpPr/>
          <p:nvPr/>
        </p:nvGrpSpPr>
        <p:grpSpPr>
          <a:xfrm>
            <a:off x="938975" y="1949687"/>
            <a:ext cx="1570400" cy="588900"/>
            <a:chOff x="-453250" y="2144000"/>
            <a:chExt cx="1570400" cy="588900"/>
          </a:xfrm>
        </p:grpSpPr>
        <p:pic>
          <p:nvPicPr>
            <p:cNvPr id="461" name="Shape 461"/>
            <p:cNvPicPr preferRelativeResize="0"/>
            <p:nvPr/>
          </p:nvPicPr>
          <p:blipFill>
            <a:blip r:embed="rId8">
              <a:alphaModFix/>
            </a:blip>
            <a:stretch>
              <a:fillRect/>
            </a:stretch>
          </p:blipFill>
          <p:spPr>
            <a:xfrm>
              <a:off x="331950" y="2144000"/>
              <a:ext cx="785200" cy="588898"/>
            </a:xfrm>
            <a:prstGeom prst="rect">
              <a:avLst/>
            </a:prstGeom>
            <a:noFill/>
            <a:ln>
              <a:noFill/>
            </a:ln>
          </p:spPr>
        </p:pic>
        <p:pic>
          <p:nvPicPr>
            <p:cNvPr id="462" name="Shape 462"/>
            <p:cNvPicPr preferRelativeResize="0"/>
            <p:nvPr/>
          </p:nvPicPr>
          <p:blipFill>
            <a:blip r:embed="rId9">
              <a:alphaModFix/>
            </a:blip>
            <a:stretch>
              <a:fillRect/>
            </a:stretch>
          </p:blipFill>
          <p:spPr>
            <a:xfrm>
              <a:off x="-453250" y="2144005"/>
              <a:ext cx="785200" cy="588895"/>
            </a:xfrm>
            <a:prstGeom prst="rect">
              <a:avLst/>
            </a:prstGeom>
            <a:noFill/>
            <a:ln>
              <a:noFill/>
            </a:ln>
          </p:spPr>
        </p:pic>
      </p:grpSp>
      <p:sp>
        <p:nvSpPr>
          <p:cNvPr id="463" name="Shape 463"/>
          <p:cNvSpPr txBox="1"/>
          <p:nvPr/>
        </p:nvSpPr>
        <p:spPr>
          <a:xfrm>
            <a:off x="5381673" y="2901803"/>
            <a:ext cx="9102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Send </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via wifi</a:t>
            </a:r>
            <a:endParaRPr>
              <a:latin typeface="Roboto Light"/>
              <a:ea typeface="Roboto Light"/>
              <a:cs typeface="Roboto Light"/>
              <a:sym typeface="Roboto Light"/>
            </a:endParaRPr>
          </a:p>
        </p:txBody>
      </p:sp>
      <p:sp>
        <p:nvSpPr>
          <p:cNvPr id="464" name="Shape 464"/>
          <p:cNvSpPr/>
          <p:nvPr/>
        </p:nvSpPr>
        <p:spPr>
          <a:xfrm>
            <a:off x="3087050" y="3330400"/>
            <a:ext cx="1826400" cy="717900"/>
          </a:xfrm>
          <a:prstGeom prst="rect">
            <a:avLst/>
          </a:prstGeom>
          <a:solidFill>
            <a:srgbClr val="F6B26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5" name="Shape 465"/>
          <p:cNvCxnSpPr/>
          <p:nvPr/>
        </p:nvCxnSpPr>
        <p:spPr>
          <a:xfrm>
            <a:off x="4510769" y="2091276"/>
            <a:ext cx="8400" cy="406200"/>
          </a:xfrm>
          <a:prstGeom prst="straightConnector1">
            <a:avLst/>
          </a:prstGeom>
          <a:noFill/>
          <a:ln cap="flat" cmpd="sng" w="28575">
            <a:solidFill>
              <a:srgbClr val="F6B26B"/>
            </a:solidFill>
            <a:prstDash val="solid"/>
            <a:round/>
            <a:headEnd len="med" w="med" type="triangle"/>
            <a:tailEnd len="med" w="med" type="none"/>
          </a:ln>
        </p:spPr>
      </p:cxnSp>
      <p:pic>
        <p:nvPicPr>
          <p:cNvPr id="466" name="Shape 466"/>
          <p:cNvPicPr preferRelativeResize="0"/>
          <p:nvPr/>
        </p:nvPicPr>
        <p:blipFill>
          <a:blip r:embed="rId5">
            <a:alphaModFix/>
          </a:blip>
          <a:stretch>
            <a:fillRect/>
          </a:stretch>
        </p:blipFill>
        <p:spPr>
          <a:xfrm>
            <a:off x="6792003" y="1070570"/>
            <a:ext cx="1265095" cy="333900"/>
          </a:xfrm>
          <a:prstGeom prst="rect">
            <a:avLst/>
          </a:prstGeom>
          <a:noFill/>
          <a:ln>
            <a:noFill/>
          </a:ln>
        </p:spPr>
      </p:pic>
      <p:cxnSp>
        <p:nvCxnSpPr>
          <p:cNvPr id="467" name="Shape 467"/>
          <p:cNvCxnSpPr/>
          <p:nvPr/>
        </p:nvCxnSpPr>
        <p:spPr>
          <a:xfrm>
            <a:off x="7175994" y="1576147"/>
            <a:ext cx="0" cy="305700"/>
          </a:xfrm>
          <a:prstGeom prst="straightConnector1">
            <a:avLst/>
          </a:prstGeom>
          <a:noFill/>
          <a:ln cap="flat" cmpd="sng" w="28575">
            <a:solidFill>
              <a:srgbClr val="F6B26B"/>
            </a:solidFill>
            <a:prstDash val="solid"/>
            <a:round/>
            <a:headEnd len="med" w="med" type="none"/>
            <a:tailEnd len="med" w="med" type="triangle"/>
          </a:ln>
        </p:spPr>
      </p:cxnSp>
      <p:grpSp>
        <p:nvGrpSpPr>
          <p:cNvPr id="468" name="Shape 468"/>
          <p:cNvGrpSpPr/>
          <p:nvPr/>
        </p:nvGrpSpPr>
        <p:grpSpPr>
          <a:xfrm>
            <a:off x="2793575" y="1819175"/>
            <a:ext cx="1348200" cy="210300"/>
            <a:chOff x="5094650" y="301850"/>
            <a:chExt cx="1348200" cy="210300"/>
          </a:xfrm>
        </p:grpSpPr>
        <p:sp>
          <p:nvSpPr>
            <p:cNvPr id="469" name="Shape 469"/>
            <p:cNvSpPr/>
            <p:nvPr/>
          </p:nvSpPr>
          <p:spPr>
            <a:xfrm>
              <a:off x="5131425" y="301850"/>
              <a:ext cx="1265100" cy="210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txBox="1"/>
            <p:nvPr/>
          </p:nvSpPr>
          <p:spPr>
            <a:xfrm>
              <a:off x="5094650" y="301850"/>
              <a:ext cx="1348200" cy="21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rgbClr val="666666"/>
                  </a:solidFill>
                  <a:latin typeface="Roboto"/>
                  <a:ea typeface="Roboto"/>
                  <a:cs typeface="Roboto"/>
                  <a:sym typeface="Roboto"/>
                </a:rPr>
                <a:t>camera/color/image_raw</a:t>
              </a:r>
              <a:endParaRPr b="1" sz="800">
                <a:solidFill>
                  <a:srgbClr val="666666"/>
                </a:solidFill>
                <a:latin typeface="Roboto"/>
                <a:ea typeface="Roboto"/>
                <a:cs typeface="Roboto"/>
                <a:sym typeface="Roboto"/>
              </a:endParaRPr>
            </a:p>
          </p:txBody>
        </p:sp>
      </p:grpSp>
      <p:grpSp>
        <p:nvGrpSpPr>
          <p:cNvPr id="471" name="Shape 471"/>
          <p:cNvGrpSpPr/>
          <p:nvPr/>
        </p:nvGrpSpPr>
        <p:grpSpPr>
          <a:xfrm>
            <a:off x="4499848" y="1802275"/>
            <a:ext cx="1429500" cy="210300"/>
            <a:chOff x="4640848" y="1810175"/>
            <a:chExt cx="1429500" cy="210300"/>
          </a:xfrm>
        </p:grpSpPr>
        <p:sp>
          <p:nvSpPr>
            <p:cNvPr id="472" name="Shape 472"/>
            <p:cNvSpPr/>
            <p:nvPr/>
          </p:nvSpPr>
          <p:spPr>
            <a:xfrm>
              <a:off x="4653475" y="1810175"/>
              <a:ext cx="1392600" cy="210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3" name="Shape 473"/>
            <p:cNvSpPr txBox="1"/>
            <p:nvPr/>
          </p:nvSpPr>
          <p:spPr>
            <a:xfrm>
              <a:off x="4640848" y="1810175"/>
              <a:ext cx="1429500" cy="21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rgbClr val="666666"/>
                  </a:solidFill>
                  <a:latin typeface="Roboto"/>
                  <a:ea typeface="Roboto"/>
                  <a:cs typeface="Roboto"/>
                  <a:sym typeface="Roboto"/>
                </a:rPr>
                <a:t>.../image_raw/compressed</a:t>
              </a:r>
              <a:endParaRPr b="1" sz="800">
                <a:solidFill>
                  <a:srgbClr val="666666"/>
                </a:solidFill>
                <a:latin typeface="Roboto"/>
                <a:ea typeface="Roboto"/>
                <a:cs typeface="Roboto"/>
                <a:sym typeface="Roboto"/>
              </a:endParaRPr>
            </a:p>
          </p:txBody>
        </p:sp>
      </p:grpSp>
      <p:sp>
        <p:nvSpPr>
          <p:cNvPr id="474" name="Shape 474"/>
          <p:cNvSpPr txBox="1"/>
          <p:nvPr/>
        </p:nvSpPr>
        <p:spPr>
          <a:xfrm>
            <a:off x="3058463" y="2811150"/>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oboto Light"/>
              <a:ea typeface="Roboto Light"/>
              <a:cs typeface="Roboto Light"/>
              <a:sym typeface="Roboto Light"/>
            </a:endParaRPr>
          </a:p>
        </p:txBody>
      </p:sp>
      <p:sp>
        <p:nvSpPr>
          <p:cNvPr id="475" name="Shape 475"/>
          <p:cNvSpPr txBox="1"/>
          <p:nvPr/>
        </p:nvSpPr>
        <p:spPr>
          <a:xfrm>
            <a:off x="2930453" y="230225"/>
            <a:ext cx="22281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End-effector Computing</a:t>
            </a:r>
            <a:endParaRPr>
              <a:latin typeface="Roboto Light"/>
              <a:ea typeface="Roboto Light"/>
              <a:cs typeface="Roboto Light"/>
              <a:sym typeface="Roboto Light"/>
            </a:endParaRPr>
          </a:p>
        </p:txBody>
      </p:sp>
      <p:sp>
        <p:nvSpPr>
          <p:cNvPr id="476" name="Shape 476"/>
          <p:cNvSpPr txBox="1"/>
          <p:nvPr/>
        </p:nvSpPr>
        <p:spPr>
          <a:xfrm>
            <a:off x="6359861" y="210506"/>
            <a:ext cx="20316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Off-board Computing</a:t>
            </a:r>
            <a:endParaRPr>
              <a:latin typeface="Roboto Light"/>
              <a:ea typeface="Roboto Light"/>
              <a:cs typeface="Roboto Light"/>
              <a:sym typeface="Roboto Light"/>
            </a:endParaRPr>
          </a:p>
        </p:txBody>
      </p:sp>
      <p:sp>
        <p:nvSpPr>
          <p:cNvPr id="477" name="Shape 477"/>
          <p:cNvSpPr/>
          <p:nvPr/>
        </p:nvSpPr>
        <p:spPr>
          <a:xfrm>
            <a:off x="567480" y="898031"/>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8" name="Shape 478"/>
          <p:cNvSpPr txBox="1"/>
          <p:nvPr/>
        </p:nvSpPr>
        <p:spPr>
          <a:xfrm>
            <a:off x="535749" y="805598"/>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1</a:t>
            </a:r>
            <a:endParaRPr>
              <a:latin typeface="Roboto Light"/>
              <a:ea typeface="Roboto Light"/>
              <a:cs typeface="Roboto Light"/>
              <a:sym typeface="Roboto Light"/>
            </a:endParaRPr>
          </a:p>
        </p:txBody>
      </p:sp>
      <p:sp>
        <p:nvSpPr>
          <p:cNvPr id="479" name="Shape 479"/>
          <p:cNvSpPr/>
          <p:nvPr/>
        </p:nvSpPr>
        <p:spPr>
          <a:xfrm>
            <a:off x="2541108" y="2572327"/>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80" name="Shape 480"/>
          <p:cNvSpPr txBox="1"/>
          <p:nvPr/>
        </p:nvSpPr>
        <p:spPr>
          <a:xfrm>
            <a:off x="2509377" y="2471576"/>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2</a:t>
            </a:r>
            <a:endParaRPr>
              <a:latin typeface="Roboto Light"/>
              <a:ea typeface="Roboto Light"/>
              <a:cs typeface="Roboto Light"/>
              <a:sym typeface="Roboto Light"/>
            </a:endParaRPr>
          </a:p>
        </p:txBody>
      </p:sp>
      <p:sp>
        <p:nvSpPr>
          <p:cNvPr id="481" name="Shape 481"/>
          <p:cNvSpPr/>
          <p:nvPr/>
        </p:nvSpPr>
        <p:spPr>
          <a:xfrm>
            <a:off x="5406875" y="2970823"/>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82" name="Shape 482"/>
          <p:cNvSpPr txBox="1"/>
          <p:nvPr/>
        </p:nvSpPr>
        <p:spPr>
          <a:xfrm>
            <a:off x="5363068" y="2909014"/>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3</a:t>
            </a:r>
            <a:endParaRPr>
              <a:latin typeface="Roboto Light"/>
              <a:ea typeface="Roboto Light"/>
              <a:cs typeface="Roboto Light"/>
              <a:sym typeface="Roboto Light"/>
            </a:endParaRPr>
          </a:p>
        </p:txBody>
      </p:sp>
      <p:sp>
        <p:nvSpPr>
          <p:cNvPr id="483" name="Shape 483"/>
          <p:cNvSpPr/>
          <p:nvPr/>
        </p:nvSpPr>
        <p:spPr>
          <a:xfrm>
            <a:off x="6161655" y="1949681"/>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84" name="Shape 484"/>
          <p:cNvSpPr txBox="1"/>
          <p:nvPr/>
        </p:nvSpPr>
        <p:spPr>
          <a:xfrm>
            <a:off x="6129924" y="1857248"/>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4</a:t>
            </a:r>
            <a:endParaRPr>
              <a:latin typeface="Roboto Light"/>
              <a:ea typeface="Roboto Light"/>
              <a:cs typeface="Roboto Light"/>
              <a:sym typeface="Roboto Light"/>
            </a:endParaRPr>
          </a:p>
        </p:txBody>
      </p:sp>
      <p:sp>
        <p:nvSpPr>
          <p:cNvPr id="485" name="Shape 485"/>
          <p:cNvSpPr/>
          <p:nvPr/>
        </p:nvSpPr>
        <p:spPr>
          <a:xfrm>
            <a:off x="6349280" y="4188856"/>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86" name="Shape 486"/>
          <p:cNvSpPr txBox="1"/>
          <p:nvPr/>
        </p:nvSpPr>
        <p:spPr>
          <a:xfrm>
            <a:off x="6317549" y="4096423"/>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5</a:t>
            </a:r>
            <a:endParaRPr>
              <a:latin typeface="Roboto Light"/>
              <a:ea typeface="Roboto Light"/>
              <a:cs typeface="Roboto Light"/>
              <a:sym typeface="Roboto Light"/>
            </a:endParaRPr>
          </a:p>
        </p:txBody>
      </p:sp>
      <p:sp>
        <p:nvSpPr>
          <p:cNvPr id="487" name="Shape 487"/>
          <p:cNvSpPr txBox="1"/>
          <p:nvPr/>
        </p:nvSpPr>
        <p:spPr>
          <a:xfrm>
            <a:off x="3065200" y="3304738"/>
            <a:ext cx="1826400" cy="8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latin typeface="Roboto Mono"/>
                <a:ea typeface="Roboto Mono"/>
                <a:cs typeface="Roboto Mono"/>
                <a:sym typeface="Roboto Mono"/>
              </a:rPr>
              <a:t>JPEG Compression</a:t>
            </a:r>
            <a:r>
              <a:rPr lang="en" sz="1200">
                <a:latin typeface="Roboto Mono"/>
                <a:ea typeface="Roboto Mono"/>
                <a:cs typeface="Roboto Mono"/>
                <a:sym typeface="Roboto Mono"/>
              </a:rPr>
              <a:t> on Both Color and Depth Frames</a:t>
            </a:r>
            <a:endParaRPr sz="1200">
              <a:latin typeface="Roboto Mono"/>
              <a:ea typeface="Roboto Mono"/>
              <a:cs typeface="Roboto Mono"/>
              <a:sym typeface="Roboto Mono"/>
            </a:endParaRPr>
          </a:p>
        </p:txBody>
      </p:sp>
      <p:sp>
        <p:nvSpPr>
          <p:cNvPr id="488" name="Shape 488"/>
          <p:cNvSpPr txBox="1"/>
          <p:nvPr/>
        </p:nvSpPr>
        <p:spPr>
          <a:xfrm>
            <a:off x="2829650" y="2772693"/>
            <a:ext cx="23412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chemeClr val="accent1"/>
                </a:solidFill>
                <a:latin typeface="Roboto Mono"/>
                <a:ea typeface="Roboto Mono"/>
                <a:cs typeface="Roboto Mono"/>
                <a:sym typeface="Roboto Mono"/>
              </a:rPr>
              <a:t>C++ Image Transport layer</a:t>
            </a:r>
            <a:endParaRPr sz="1100">
              <a:solidFill>
                <a:schemeClr val="accent1"/>
              </a:solidFill>
              <a:latin typeface="Roboto Mono"/>
              <a:ea typeface="Roboto Mono"/>
              <a:cs typeface="Roboto Mono"/>
              <a:sym typeface="Roboto Mono"/>
            </a:endParaRPr>
          </a:p>
        </p:txBody>
      </p:sp>
      <p:grpSp>
        <p:nvGrpSpPr>
          <p:cNvPr id="489" name="Shape 489"/>
          <p:cNvGrpSpPr/>
          <p:nvPr/>
        </p:nvGrpSpPr>
        <p:grpSpPr>
          <a:xfrm>
            <a:off x="6565501" y="3059495"/>
            <a:ext cx="1220986" cy="488669"/>
            <a:chOff x="-453250" y="2144000"/>
            <a:chExt cx="1570400" cy="588900"/>
          </a:xfrm>
        </p:grpSpPr>
        <p:pic>
          <p:nvPicPr>
            <p:cNvPr id="490" name="Shape 490"/>
            <p:cNvPicPr preferRelativeResize="0"/>
            <p:nvPr/>
          </p:nvPicPr>
          <p:blipFill>
            <a:blip r:embed="rId8">
              <a:alphaModFix/>
            </a:blip>
            <a:stretch>
              <a:fillRect/>
            </a:stretch>
          </p:blipFill>
          <p:spPr>
            <a:xfrm>
              <a:off x="331950" y="2144000"/>
              <a:ext cx="785200" cy="588898"/>
            </a:xfrm>
            <a:prstGeom prst="rect">
              <a:avLst/>
            </a:prstGeom>
            <a:noFill/>
            <a:ln>
              <a:noFill/>
            </a:ln>
          </p:spPr>
        </p:pic>
        <p:pic>
          <p:nvPicPr>
            <p:cNvPr id="491" name="Shape 491"/>
            <p:cNvPicPr preferRelativeResize="0"/>
            <p:nvPr/>
          </p:nvPicPr>
          <p:blipFill>
            <a:blip r:embed="rId9">
              <a:alphaModFix/>
            </a:blip>
            <a:stretch>
              <a:fillRect/>
            </a:stretch>
          </p:blipFill>
          <p:spPr>
            <a:xfrm>
              <a:off x="-453250" y="2144005"/>
              <a:ext cx="785200" cy="588895"/>
            </a:xfrm>
            <a:prstGeom prst="rect">
              <a:avLst/>
            </a:prstGeom>
            <a:noFill/>
            <a:ln>
              <a:noFill/>
            </a:ln>
          </p:spPr>
        </p:pic>
      </p:grpSp>
      <p:sp>
        <p:nvSpPr>
          <p:cNvPr id="492" name="Shape 492"/>
          <p:cNvSpPr txBox="1"/>
          <p:nvPr/>
        </p:nvSpPr>
        <p:spPr>
          <a:xfrm>
            <a:off x="6325650" y="2173013"/>
            <a:ext cx="1700700" cy="21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011010010101..</a:t>
            </a:r>
            <a:endParaRPr>
              <a:latin typeface="Roboto Mono"/>
              <a:ea typeface="Roboto Mono"/>
              <a:cs typeface="Roboto Mono"/>
              <a:sym typeface="Roboto Mono"/>
            </a:endParaRPr>
          </a:p>
        </p:txBody>
      </p:sp>
      <p:cxnSp>
        <p:nvCxnSpPr>
          <p:cNvPr id="493" name="Shape 493"/>
          <p:cNvCxnSpPr/>
          <p:nvPr/>
        </p:nvCxnSpPr>
        <p:spPr>
          <a:xfrm>
            <a:off x="7175994" y="3638022"/>
            <a:ext cx="0" cy="305700"/>
          </a:xfrm>
          <a:prstGeom prst="straightConnector1">
            <a:avLst/>
          </a:prstGeom>
          <a:noFill/>
          <a:ln cap="flat" cmpd="sng" w="28575">
            <a:solidFill>
              <a:srgbClr val="F6B26B"/>
            </a:solidFill>
            <a:prstDash val="solid"/>
            <a:round/>
            <a:headEnd len="med" w="med" type="none"/>
            <a:tailEnd len="med" w="med" type="triangle"/>
          </a:ln>
        </p:spPr>
      </p:cxnSp>
      <p:cxnSp>
        <p:nvCxnSpPr>
          <p:cNvPr id="494" name="Shape 494"/>
          <p:cNvCxnSpPr/>
          <p:nvPr/>
        </p:nvCxnSpPr>
        <p:spPr>
          <a:xfrm>
            <a:off x="6615444" y="2568572"/>
            <a:ext cx="0" cy="305700"/>
          </a:xfrm>
          <a:prstGeom prst="straightConnector1">
            <a:avLst/>
          </a:prstGeom>
          <a:noFill/>
          <a:ln cap="flat" cmpd="sng" w="28575">
            <a:solidFill>
              <a:srgbClr val="F6B26B"/>
            </a:solidFill>
            <a:prstDash val="solid"/>
            <a:round/>
            <a:headEnd len="med" w="med" type="none"/>
            <a:tailEnd len="med" w="med" type="triangle"/>
          </a:ln>
        </p:spPr>
      </p:cxnSp>
      <p:sp>
        <p:nvSpPr>
          <p:cNvPr id="495" name="Shape 495"/>
          <p:cNvSpPr txBox="1"/>
          <p:nvPr/>
        </p:nvSpPr>
        <p:spPr>
          <a:xfrm>
            <a:off x="6670413" y="2521050"/>
            <a:ext cx="1340700" cy="48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Roboto Light"/>
                <a:ea typeface="Roboto Light"/>
                <a:cs typeface="Roboto Light"/>
                <a:sym typeface="Roboto Light"/>
              </a:rPr>
              <a:t>Parse Binary String to Image Frames</a:t>
            </a:r>
            <a:endParaRPr sz="1000">
              <a:latin typeface="Roboto Light"/>
              <a:ea typeface="Roboto Light"/>
              <a:cs typeface="Roboto Light"/>
              <a:sym typeface="Roboto Light"/>
            </a:endParaRPr>
          </a:p>
        </p:txBody>
      </p:sp>
      <p:pic>
        <p:nvPicPr>
          <p:cNvPr id="496" name="Shape 496"/>
          <p:cNvPicPr preferRelativeResize="0"/>
          <p:nvPr/>
        </p:nvPicPr>
        <p:blipFill>
          <a:blip r:embed="rId10">
            <a:alphaModFix/>
          </a:blip>
          <a:stretch>
            <a:fillRect/>
          </a:stretch>
        </p:blipFill>
        <p:spPr>
          <a:xfrm>
            <a:off x="103038" y="961525"/>
            <a:ext cx="1514475" cy="1047750"/>
          </a:xfrm>
          <a:prstGeom prst="rect">
            <a:avLst/>
          </a:prstGeom>
          <a:noFill/>
          <a:ln>
            <a:noFill/>
          </a:ln>
        </p:spPr>
      </p:pic>
      <p:sp>
        <p:nvSpPr>
          <p:cNvPr id="497" name="Shape 4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498" name="Shape 498"/>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Overview</a:t>
            </a:r>
            <a:endParaRPr>
              <a:solidFill>
                <a:srgbClr val="999999"/>
              </a:solidFill>
            </a:endParaRPr>
          </a:p>
        </p:txBody>
      </p:sp>
      <p:sp>
        <p:nvSpPr>
          <p:cNvPr id="499" name="Shape 499"/>
          <p:cNvSpPr txBox="1"/>
          <p:nvPr/>
        </p:nvSpPr>
        <p:spPr>
          <a:xfrm>
            <a:off x="3605925" y="780500"/>
            <a:ext cx="1826400" cy="30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latin typeface="Roboto Mono"/>
                <a:ea typeface="Roboto Mono"/>
                <a:cs typeface="Roboto Mono"/>
                <a:sym typeface="Roboto Mono"/>
              </a:rPr>
              <a:t>With ROS Install</a:t>
            </a:r>
            <a:endParaRPr sz="1200">
              <a:latin typeface="Roboto Mono"/>
              <a:ea typeface="Roboto Mono"/>
              <a:cs typeface="Roboto Mono"/>
              <a:sym typeface="Roboto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pic>
        <p:nvPicPr>
          <p:cNvPr id="504" name="Shape 504"/>
          <p:cNvPicPr preferRelativeResize="0"/>
          <p:nvPr/>
        </p:nvPicPr>
        <p:blipFill rotWithShape="1">
          <a:blip r:embed="rId3">
            <a:alphaModFix/>
          </a:blip>
          <a:srcRect b="2238" l="0" r="0" t="0"/>
          <a:stretch/>
        </p:blipFill>
        <p:spPr>
          <a:xfrm>
            <a:off x="635773" y="90375"/>
            <a:ext cx="7946449" cy="4828450"/>
          </a:xfrm>
          <a:prstGeom prst="rect">
            <a:avLst/>
          </a:prstGeom>
          <a:noFill/>
          <a:ln>
            <a:noFill/>
          </a:ln>
        </p:spPr>
      </p:pic>
      <p:sp>
        <p:nvSpPr>
          <p:cNvPr id="505" name="Shape 5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06" name="Shape 506"/>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Signal Processing</a:t>
            </a:r>
            <a:endParaRPr>
              <a:solidFill>
                <a:srgbClr val="99999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12" name="Shape 512"/>
          <p:cNvPicPr preferRelativeResize="0"/>
          <p:nvPr/>
        </p:nvPicPr>
        <p:blipFill rotWithShape="1">
          <a:blip r:embed="rId3">
            <a:alphaModFix/>
          </a:blip>
          <a:srcRect b="3474" l="0" r="0" t="0"/>
          <a:stretch/>
        </p:blipFill>
        <p:spPr>
          <a:xfrm>
            <a:off x="657475" y="83425"/>
            <a:ext cx="8007151" cy="4803574"/>
          </a:xfrm>
          <a:prstGeom prst="rect">
            <a:avLst/>
          </a:prstGeom>
          <a:noFill/>
          <a:ln>
            <a:noFill/>
          </a:ln>
        </p:spPr>
      </p:pic>
      <p:sp>
        <p:nvSpPr>
          <p:cNvPr id="513" name="Shape 513"/>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Signal Processing</a:t>
            </a:r>
            <a:endParaRPr>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nvSpPr>
        <p:spPr>
          <a:xfrm>
            <a:off x="1055950" y="1544175"/>
            <a:ext cx="6540000" cy="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p:txBody>
      </p:sp>
      <p:sp>
        <p:nvSpPr>
          <p:cNvPr id="83" name="Shape 83"/>
          <p:cNvSpPr txBox="1"/>
          <p:nvPr/>
        </p:nvSpPr>
        <p:spPr>
          <a:xfrm>
            <a:off x="9178350" y="335750"/>
            <a:ext cx="3262800" cy="492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85" name="Shape 85"/>
          <p:cNvSpPr txBox="1"/>
          <p:nvPr/>
        </p:nvSpPr>
        <p:spPr>
          <a:xfrm>
            <a:off x="637000" y="199150"/>
            <a:ext cx="3976200" cy="39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2000">
                <a:latin typeface="Roboto Mono"/>
                <a:ea typeface="Roboto Mono"/>
                <a:cs typeface="Roboto Mono"/>
                <a:sym typeface="Roboto Mono"/>
              </a:rPr>
              <a:t>Why Wireless Perception?</a:t>
            </a:r>
            <a:endParaRPr sz="2000">
              <a:latin typeface="Roboto Mono"/>
              <a:ea typeface="Roboto Mono"/>
              <a:cs typeface="Roboto Mono"/>
              <a:sym typeface="Roboto Mono"/>
            </a:endParaRPr>
          </a:p>
        </p:txBody>
      </p:sp>
      <p:pic>
        <p:nvPicPr>
          <p:cNvPr id="86" name="Shape 86"/>
          <p:cNvPicPr preferRelativeResize="0"/>
          <p:nvPr/>
        </p:nvPicPr>
        <p:blipFill>
          <a:blip r:embed="rId3">
            <a:alphaModFix/>
          </a:blip>
          <a:stretch>
            <a:fillRect/>
          </a:stretch>
        </p:blipFill>
        <p:spPr>
          <a:xfrm>
            <a:off x="420200" y="720013"/>
            <a:ext cx="5451202" cy="4087325"/>
          </a:xfrm>
          <a:prstGeom prst="rect">
            <a:avLst/>
          </a:prstGeom>
          <a:noFill/>
          <a:ln>
            <a:noFill/>
          </a:ln>
        </p:spPr>
      </p:pic>
      <p:sp>
        <p:nvSpPr>
          <p:cNvPr id="87" name="Shape 87"/>
          <p:cNvSpPr txBox="1"/>
          <p:nvPr/>
        </p:nvSpPr>
        <p:spPr>
          <a:xfrm>
            <a:off x="5871400" y="1036950"/>
            <a:ext cx="3213900" cy="3626400"/>
          </a:xfrm>
          <a:prstGeom prst="rect">
            <a:avLst/>
          </a:prstGeom>
          <a:noFill/>
          <a:ln>
            <a:noFill/>
          </a:ln>
        </p:spPr>
        <p:txBody>
          <a:bodyPr anchorCtr="0" anchor="t" bIns="91425" lIns="91425" spcFirstLastPara="1" rIns="91425" wrap="square" tIns="91425">
            <a:noAutofit/>
          </a:bodyPr>
          <a:lstStyle/>
          <a:p>
            <a:pPr indent="-317500" lvl="0" marL="457200" rtl="0">
              <a:lnSpc>
                <a:spcPct val="150000"/>
              </a:lnSpc>
              <a:spcBef>
                <a:spcPts val="0"/>
              </a:spcBef>
              <a:spcAft>
                <a:spcPts val="0"/>
              </a:spcAft>
              <a:buSzPts val="1400"/>
              <a:buFont typeface="Roboto Mono"/>
              <a:buChar char="●"/>
            </a:pPr>
            <a:r>
              <a:rPr lang="en">
                <a:latin typeface="Roboto Mono"/>
                <a:ea typeface="Roboto Mono"/>
                <a:cs typeface="Roboto Mono"/>
                <a:sym typeface="Roboto Mono"/>
              </a:rPr>
              <a:t>Enable POV Perception</a:t>
            </a:r>
            <a:endParaRPr>
              <a:latin typeface="Roboto Mono"/>
              <a:ea typeface="Roboto Mono"/>
              <a:cs typeface="Roboto Mono"/>
              <a:sym typeface="Roboto Mono"/>
            </a:endParaRPr>
          </a:p>
          <a:p>
            <a:pPr indent="-317500" lvl="1" marL="914400" rtl="0">
              <a:lnSpc>
                <a:spcPct val="150000"/>
              </a:lnSpc>
              <a:spcBef>
                <a:spcPts val="0"/>
              </a:spcBef>
              <a:spcAft>
                <a:spcPts val="0"/>
              </a:spcAft>
              <a:buSzPts val="1400"/>
              <a:buFont typeface="Roboto Mono"/>
              <a:buChar char="○"/>
            </a:pPr>
            <a:r>
              <a:rPr lang="en" u="sng">
                <a:solidFill>
                  <a:schemeClr val="hlink"/>
                </a:solidFill>
                <a:latin typeface="Roboto Mono"/>
                <a:ea typeface="Roboto Mono"/>
                <a:cs typeface="Roboto Mono"/>
                <a:sym typeface="Roboto Mono"/>
                <a:hlinkClick r:id="rId4"/>
              </a:rPr>
              <a:t>Visual-servoing control</a:t>
            </a:r>
            <a:endParaRPr>
              <a:latin typeface="Roboto Mono"/>
              <a:ea typeface="Roboto Mono"/>
              <a:cs typeface="Roboto Mono"/>
              <a:sym typeface="Roboto Mono"/>
            </a:endParaRPr>
          </a:p>
          <a:p>
            <a:pPr indent="0" lvl="0" marL="0" rtl="0">
              <a:lnSpc>
                <a:spcPct val="150000"/>
              </a:lnSpc>
              <a:spcBef>
                <a:spcPts val="0"/>
              </a:spcBef>
              <a:spcAft>
                <a:spcPts val="0"/>
              </a:spcAft>
              <a:buNone/>
            </a:pPr>
            <a:r>
              <a:t/>
            </a:r>
            <a:endParaRPr>
              <a:latin typeface="Roboto Mono"/>
              <a:ea typeface="Roboto Mono"/>
              <a:cs typeface="Roboto Mono"/>
              <a:sym typeface="Roboto Mono"/>
            </a:endParaRPr>
          </a:p>
          <a:p>
            <a:pPr indent="-317500" lvl="0" marL="457200">
              <a:lnSpc>
                <a:spcPct val="150000"/>
              </a:lnSpc>
              <a:spcBef>
                <a:spcPts val="0"/>
              </a:spcBef>
              <a:spcAft>
                <a:spcPts val="0"/>
              </a:spcAft>
              <a:buSzPts val="1400"/>
              <a:buFont typeface="Roboto Mono"/>
              <a:buChar char="●"/>
            </a:pPr>
            <a:r>
              <a:rPr lang="en">
                <a:latin typeface="Roboto Mono"/>
                <a:ea typeface="Roboto Mono"/>
                <a:cs typeface="Roboto Mono"/>
                <a:sym typeface="Roboto Mono"/>
              </a:rPr>
              <a:t>Co-deploying with the Robot together. No need to install extra external camera</a:t>
            </a:r>
            <a:endParaRPr>
              <a:latin typeface="Roboto Mono"/>
              <a:ea typeface="Roboto Mono"/>
              <a:cs typeface="Roboto Mono"/>
              <a:sym typeface="Roboto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Shape 5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19" name="Shape 519"/>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Signal Processing</a:t>
            </a:r>
            <a:endParaRPr>
              <a:solidFill>
                <a:srgbClr val="999999"/>
              </a:solidFill>
            </a:endParaRPr>
          </a:p>
        </p:txBody>
      </p:sp>
      <p:pic>
        <p:nvPicPr>
          <p:cNvPr id="520" name="Shape 520"/>
          <p:cNvPicPr preferRelativeResize="0"/>
          <p:nvPr/>
        </p:nvPicPr>
        <p:blipFill rotWithShape="1">
          <a:blip r:embed="rId3">
            <a:alphaModFix/>
          </a:blip>
          <a:srcRect b="7390" l="0" r="0" t="0"/>
          <a:stretch/>
        </p:blipFill>
        <p:spPr>
          <a:xfrm>
            <a:off x="867250" y="222650"/>
            <a:ext cx="7605199" cy="43979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Shape 5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26" name="Shape 526"/>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Signal Processing</a:t>
            </a:r>
            <a:endParaRPr>
              <a:solidFill>
                <a:srgbClr val="999999"/>
              </a:solidFill>
            </a:endParaRPr>
          </a:p>
        </p:txBody>
      </p:sp>
      <p:pic>
        <p:nvPicPr>
          <p:cNvPr id="527" name="Shape 527"/>
          <p:cNvPicPr preferRelativeResize="0"/>
          <p:nvPr/>
        </p:nvPicPr>
        <p:blipFill rotWithShape="1">
          <a:blip r:embed="rId3">
            <a:alphaModFix/>
          </a:blip>
          <a:srcRect b="7876" l="0" r="0" t="0"/>
          <a:stretch/>
        </p:blipFill>
        <p:spPr>
          <a:xfrm>
            <a:off x="381000" y="152400"/>
            <a:ext cx="8320049" cy="47857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Shape 5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33" name="Shape 533"/>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Signal Processing</a:t>
            </a:r>
            <a:endParaRPr>
              <a:solidFill>
                <a:srgbClr val="999999"/>
              </a:solidFill>
            </a:endParaRPr>
          </a:p>
        </p:txBody>
      </p:sp>
      <p:pic>
        <p:nvPicPr>
          <p:cNvPr id="534" name="Shape 534"/>
          <p:cNvPicPr preferRelativeResize="0"/>
          <p:nvPr/>
        </p:nvPicPr>
        <p:blipFill rotWithShape="1">
          <a:blip r:embed="rId3">
            <a:alphaModFix/>
          </a:blip>
          <a:srcRect b="8332" l="0" r="0" t="0"/>
          <a:stretch/>
        </p:blipFill>
        <p:spPr>
          <a:xfrm>
            <a:off x="683125" y="112825"/>
            <a:ext cx="7941599" cy="4609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pic>
        <p:nvPicPr>
          <p:cNvPr id="539" name="Shape 539"/>
          <p:cNvPicPr preferRelativeResize="0"/>
          <p:nvPr/>
        </p:nvPicPr>
        <p:blipFill rotWithShape="1">
          <a:blip r:embed="rId3">
            <a:alphaModFix/>
          </a:blip>
          <a:srcRect b="7749" l="0" r="0" t="0"/>
          <a:stretch/>
        </p:blipFill>
        <p:spPr>
          <a:xfrm>
            <a:off x="373275" y="43338"/>
            <a:ext cx="8397448" cy="4904425"/>
          </a:xfrm>
          <a:prstGeom prst="rect">
            <a:avLst/>
          </a:prstGeom>
          <a:noFill/>
          <a:ln>
            <a:noFill/>
          </a:ln>
        </p:spPr>
      </p:pic>
      <p:sp>
        <p:nvSpPr>
          <p:cNvPr id="540" name="Shape 5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1" name="Shape 541"/>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Signal Processing</a:t>
            </a:r>
            <a:endParaRPr>
              <a:solidFill>
                <a:srgbClr val="99999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id="546" name="Shape 546"/>
          <p:cNvPicPr preferRelativeResize="0"/>
          <p:nvPr/>
        </p:nvPicPr>
        <p:blipFill rotWithShape="1">
          <a:blip r:embed="rId3">
            <a:alphaModFix/>
          </a:blip>
          <a:srcRect b="7910" l="0" r="0" t="0"/>
          <a:stretch/>
        </p:blipFill>
        <p:spPr>
          <a:xfrm>
            <a:off x="411975" y="103575"/>
            <a:ext cx="8320049" cy="4783950"/>
          </a:xfrm>
          <a:prstGeom prst="rect">
            <a:avLst/>
          </a:prstGeom>
          <a:noFill/>
          <a:ln>
            <a:noFill/>
          </a:ln>
        </p:spPr>
      </p:pic>
      <p:sp>
        <p:nvSpPr>
          <p:cNvPr id="547" name="Shape 5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48" name="Shape 548"/>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Signal Processing</a:t>
            </a:r>
            <a:endParaRPr>
              <a:solidFill>
                <a:srgbClr val="99999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pic>
        <p:nvPicPr>
          <p:cNvPr id="553" name="Shape 553"/>
          <p:cNvPicPr preferRelativeResize="0"/>
          <p:nvPr/>
        </p:nvPicPr>
        <p:blipFill rotWithShape="1">
          <a:blip r:embed="rId3">
            <a:alphaModFix/>
          </a:blip>
          <a:srcRect b="11418" l="0" r="0" t="0"/>
          <a:stretch/>
        </p:blipFill>
        <p:spPr>
          <a:xfrm>
            <a:off x="609600" y="76200"/>
            <a:ext cx="7967501" cy="4868499"/>
          </a:xfrm>
          <a:prstGeom prst="rect">
            <a:avLst/>
          </a:prstGeom>
          <a:noFill/>
          <a:ln>
            <a:noFill/>
          </a:ln>
        </p:spPr>
      </p:pic>
      <p:sp>
        <p:nvSpPr>
          <p:cNvPr id="554" name="Shape 5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55" name="Shape 555"/>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Signal Processing</a:t>
            </a:r>
            <a:endParaRPr>
              <a:solidFill>
                <a:srgbClr val="99999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Shape 560"/>
          <p:cNvPicPr preferRelativeResize="0"/>
          <p:nvPr/>
        </p:nvPicPr>
        <p:blipFill rotWithShape="1">
          <a:blip r:embed="rId3">
            <a:alphaModFix/>
          </a:blip>
          <a:srcRect b="2572" l="0" r="0" t="0"/>
          <a:stretch/>
        </p:blipFill>
        <p:spPr>
          <a:xfrm>
            <a:off x="600325" y="76200"/>
            <a:ext cx="8275651" cy="5011401"/>
          </a:xfrm>
          <a:prstGeom prst="rect">
            <a:avLst/>
          </a:prstGeom>
          <a:noFill/>
          <a:ln>
            <a:noFill/>
          </a:ln>
        </p:spPr>
      </p:pic>
      <p:sp>
        <p:nvSpPr>
          <p:cNvPr id="561" name="Shape 5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562" name="Shape 562"/>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Signal Processing</a:t>
            </a:r>
            <a:endParaRPr>
              <a:solidFill>
                <a:srgbClr val="999999"/>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t/>
            </a:r>
            <a:endParaRPr/>
          </a:p>
        </p:txBody>
      </p:sp>
      <p:sp>
        <p:nvSpPr>
          <p:cNvPr id="568" name="Shape 56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69" name="Shape 5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570" name="Shape 570"/>
          <p:cNvPicPr preferRelativeResize="0"/>
          <p:nvPr/>
        </p:nvPicPr>
        <p:blipFill rotWithShape="1">
          <a:blip r:embed="rId3">
            <a:alphaModFix/>
          </a:blip>
          <a:srcRect b="3586" l="0" r="0" t="0"/>
          <a:stretch/>
        </p:blipFill>
        <p:spPr>
          <a:xfrm>
            <a:off x="434175" y="0"/>
            <a:ext cx="8275651" cy="4959225"/>
          </a:xfrm>
          <a:prstGeom prst="rect">
            <a:avLst/>
          </a:prstGeom>
          <a:noFill/>
          <a:ln>
            <a:noFill/>
          </a:ln>
        </p:spPr>
      </p:pic>
      <p:sp>
        <p:nvSpPr>
          <p:cNvPr id="571" name="Shape 571"/>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Signal Processing</a:t>
            </a:r>
            <a:endParaRPr>
              <a:solidFill>
                <a:srgbClr val="99999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pic>
        <p:nvPicPr>
          <p:cNvPr id="576" name="Shape 576"/>
          <p:cNvPicPr preferRelativeResize="0"/>
          <p:nvPr/>
        </p:nvPicPr>
        <p:blipFill rotWithShape="1">
          <a:blip r:embed="rId3">
            <a:alphaModFix/>
          </a:blip>
          <a:srcRect b="2969" l="0" r="0" t="0"/>
          <a:stretch/>
        </p:blipFill>
        <p:spPr>
          <a:xfrm>
            <a:off x="518200" y="109075"/>
            <a:ext cx="8030451" cy="4842951"/>
          </a:xfrm>
          <a:prstGeom prst="rect">
            <a:avLst/>
          </a:prstGeom>
          <a:noFill/>
          <a:ln>
            <a:noFill/>
          </a:ln>
        </p:spPr>
      </p:pic>
      <p:sp>
        <p:nvSpPr>
          <p:cNvPr id="577" name="Shape 5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78" name="Shape 578"/>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Networking</a:t>
            </a:r>
            <a:endParaRPr>
              <a:solidFill>
                <a:srgbClr val="999999"/>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82" name="Shape 582"/>
        <p:cNvGrpSpPr/>
        <p:nvPr/>
      </p:nvGrpSpPr>
      <p:grpSpPr>
        <a:xfrm>
          <a:off x="0" y="0"/>
          <a:ext cx="0" cy="0"/>
          <a:chOff x="0" y="0"/>
          <a:chExt cx="0" cy="0"/>
        </a:xfrm>
      </p:grpSpPr>
      <p:sp>
        <p:nvSpPr>
          <p:cNvPr id="583" name="Shape 583"/>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Software Design - Networking</a:t>
            </a:r>
            <a:endParaRPr sz="3000">
              <a:solidFill>
                <a:schemeClr val="dk1"/>
              </a:solidFill>
              <a:latin typeface="Roboto Light"/>
              <a:ea typeface="Roboto Light"/>
              <a:cs typeface="Roboto Light"/>
              <a:sym typeface="Roboto Light"/>
            </a:endParaRPr>
          </a:p>
        </p:txBody>
      </p:sp>
      <p:sp>
        <p:nvSpPr>
          <p:cNvPr id="584" name="Shape 584"/>
          <p:cNvSpPr txBox="1"/>
          <p:nvPr/>
        </p:nvSpPr>
        <p:spPr>
          <a:xfrm>
            <a:off x="1090025" y="1884825"/>
            <a:ext cx="6801300" cy="24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585" name="Shape 585"/>
          <p:cNvSpPr txBox="1"/>
          <p:nvPr/>
        </p:nvSpPr>
        <p:spPr>
          <a:xfrm>
            <a:off x="1090025" y="1884825"/>
            <a:ext cx="6801300" cy="24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dk1"/>
                </a:solidFill>
                <a:latin typeface="Roboto Light"/>
                <a:ea typeface="Roboto Light"/>
                <a:cs typeface="Roboto Light"/>
                <a:sym typeface="Roboto Light"/>
              </a:rPr>
              <a:t>Show plot which compares performance on different networks.</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rPr lang="en">
                <a:solidFill>
                  <a:schemeClr val="dk1"/>
                </a:solidFill>
                <a:latin typeface="Roboto Light"/>
                <a:ea typeface="Roboto Light"/>
                <a:cs typeface="Roboto Light"/>
                <a:sym typeface="Roboto Light"/>
              </a:rPr>
              <a:t>Allude to how the network bridge approach matters and how we can still optimize this a bit.</a:t>
            </a:r>
            <a:endParaRPr>
              <a:solidFill>
                <a:schemeClr val="dk1"/>
              </a:solidFill>
              <a:latin typeface="Roboto Light"/>
              <a:ea typeface="Roboto Light"/>
              <a:cs typeface="Roboto Light"/>
              <a:sym typeface="Roboto Light"/>
            </a:endParaRPr>
          </a:p>
        </p:txBody>
      </p:sp>
      <p:sp>
        <p:nvSpPr>
          <p:cNvPr id="586" name="Shape 5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87" name="Shape 587"/>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Networking</a:t>
            </a:r>
            <a:endParaRPr>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nvSpPr>
        <p:spPr>
          <a:xfrm>
            <a:off x="698600" y="676225"/>
            <a:ext cx="8064300" cy="4110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000">
                <a:solidFill>
                  <a:schemeClr val="dk1"/>
                </a:solidFill>
                <a:latin typeface="Roboto"/>
                <a:ea typeface="Roboto"/>
                <a:cs typeface="Roboto"/>
                <a:sym typeface="Roboto"/>
              </a:rPr>
              <a:t>Application requirements</a:t>
            </a:r>
            <a:r>
              <a:rPr lang="en" sz="2000">
                <a:solidFill>
                  <a:schemeClr val="dk1"/>
                </a:solidFill>
                <a:latin typeface="Roboto Light"/>
                <a:ea typeface="Roboto Light"/>
                <a:cs typeface="Roboto Light"/>
                <a:sym typeface="Roboto Light"/>
              </a:rPr>
              <a:t>. </a:t>
            </a:r>
            <a:endParaRPr sz="2000">
              <a:solidFill>
                <a:schemeClr val="dk1"/>
              </a:solidFill>
              <a:latin typeface="Roboto Light"/>
              <a:ea typeface="Roboto Light"/>
              <a:cs typeface="Roboto Light"/>
              <a:sym typeface="Roboto Light"/>
            </a:endParaRPr>
          </a:p>
          <a:p>
            <a:pPr indent="0" lvl="0" mar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a:spcBef>
                <a:spcPts val="0"/>
              </a:spcBef>
              <a:spcAft>
                <a:spcPts val="0"/>
              </a:spcAft>
              <a:buNone/>
            </a:pPr>
            <a:r>
              <a:rPr b="1" lang="en" sz="2000">
                <a:solidFill>
                  <a:schemeClr val="dk1"/>
                </a:solidFill>
                <a:latin typeface="Roboto"/>
                <a:ea typeface="Roboto"/>
                <a:cs typeface="Roboto"/>
                <a:sym typeface="Roboto"/>
              </a:rPr>
              <a:t>Sensor Choice</a:t>
            </a:r>
            <a:r>
              <a:rPr lang="en" sz="2000">
                <a:solidFill>
                  <a:schemeClr val="dk1"/>
                </a:solidFill>
                <a:latin typeface="Roboto Light"/>
                <a:ea typeface="Roboto Light"/>
                <a:cs typeface="Roboto Light"/>
                <a:sym typeface="Roboto Light"/>
              </a:rPr>
              <a:t> : </a:t>
            </a:r>
            <a:endParaRPr sz="2000">
              <a:solidFill>
                <a:schemeClr val="dk1"/>
              </a:solidFill>
              <a:latin typeface="Roboto Light"/>
              <a:ea typeface="Roboto Light"/>
              <a:cs typeface="Roboto Light"/>
              <a:sym typeface="Roboto Light"/>
            </a:endParaRPr>
          </a:p>
          <a:p>
            <a:pPr indent="0" lvl="0" mar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rPr lang="en" sz="2000">
                <a:solidFill>
                  <a:schemeClr val="dk1"/>
                </a:solidFill>
                <a:latin typeface="Roboto Light"/>
                <a:ea typeface="Roboto Light"/>
                <a:cs typeface="Roboto Light"/>
                <a:sym typeface="Roboto Light"/>
              </a:rPr>
              <a:t>3 important metrics:</a:t>
            </a:r>
            <a:endParaRPr sz="2000">
              <a:solidFill>
                <a:schemeClr val="dk1"/>
              </a:solidFill>
              <a:latin typeface="Roboto Light"/>
              <a:ea typeface="Roboto Light"/>
              <a:cs typeface="Roboto Light"/>
              <a:sym typeface="Roboto Light"/>
            </a:endParaRPr>
          </a:p>
          <a:p>
            <a:pPr indent="0" lvl="0" marL="0">
              <a:spcBef>
                <a:spcPts val="0"/>
              </a:spcBef>
              <a:spcAft>
                <a:spcPts val="0"/>
              </a:spcAft>
              <a:buNone/>
            </a:pPr>
            <a:r>
              <a:rPr b="1" lang="en" sz="2000">
                <a:solidFill>
                  <a:schemeClr val="dk1"/>
                </a:solidFill>
                <a:latin typeface="Roboto"/>
                <a:ea typeface="Roboto"/>
                <a:cs typeface="Roboto"/>
                <a:sym typeface="Roboto"/>
              </a:rPr>
              <a:t>Frequency Requirements </a:t>
            </a:r>
            <a:r>
              <a:rPr lang="en" sz="2000">
                <a:solidFill>
                  <a:schemeClr val="dk1"/>
                </a:solidFill>
                <a:latin typeface="Roboto Light"/>
                <a:ea typeface="Roboto Light"/>
                <a:cs typeface="Roboto Light"/>
                <a:sym typeface="Roboto Light"/>
              </a:rPr>
              <a:t>: At least 15 FPS @ 640X480 Resolution</a:t>
            </a:r>
            <a:endParaRPr sz="2000">
              <a:solidFill>
                <a:schemeClr val="dk1"/>
              </a:solidFill>
              <a:latin typeface="Roboto Light"/>
              <a:ea typeface="Roboto Light"/>
              <a:cs typeface="Roboto Light"/>
              <a:sym typeface="Roboto Light"/>
            </a:endParaRPr>
          </a:p>
          <a:p>
            <a:pPr indent="0" lvl="0" mar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a:spcBef>
                <a:spcPts val="0"/>
              </a:spcBef>
              <a:spcAft>
                <a:spcPts val="0"/>
              </a:spcAft>
              <a:buNone/>
            </a:pPr>
            <a:r>
              <a:rPr b="1" lang="en" sz="2000">
                <a:solidFill>
                  <a:schemeClr val="dk1"/>
                </a:solidFill>
                <a:latin typeface="Roboto"/>
                <a:ea typeface="Roboto"/>
                <a:cs typeface="Roboto"/>
                <a:sym typeface="Roboto"/>
              </a:rPr>
              <a:t>Latency</a:t>
            </a:r>
            <a:r>
              <a:rPr b="1" lang="en" sz="2000">
                <a:solidFill>
                  <a:schemeClr val="dk1"/>
                </a:solidFill>
                <a:latin typeface="Roboto"/>
                <a:ea typeface="Roboto"/>
                <a:cs typeface="Roboto"/>
                <a:sym typeface="Roboto"/>
              </a:rPr>
              <a:t> Requirements</a:t>
            </a:r>
            <a:r>
              <a:rPr lang="en" sz="2000">
                <a:solidFill>
                  <a:schemeClr val="dk1"/>
                </a:solidFill>
                <a:latin typeface="Roboto Light"/>
                <a:ea typeface="Roboto Light"/>
                <a:cs typeface="Roboto Light"/>
                <a:sym typeface="Roboto Light"/>
              </a:rPr>
              <a:t> : As low as possible. The best would be &lt;50 ms</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rPr b="1" lang="en" sz="2000">
                <a:solidFill>
                  <a:schemeClr val="dk1"/>
                </a:solidFill>
                <a:latin typeface="Roboto"/>
                <a:ea typeface="Roboto"/>
                <a:cs typeface="Roboto"/>
                <a:sym typeface="Roboto"/>
              </a:rPr>
              <a:t>Image Degradation</a:t>
            </a:r>
            <a:r>
              <a:rPr b="1" lang="en" sz="2000">
                <a:solidFill>
                  <a:schemeClr val="dk1"/>
                </a:solidFill>
                <a:latin typeface="Roboto"/>
                <a:ea typeface="Roboto"/>
                <a:cs typeface="Roboto"/>
                <a:sym typeface="Roboto"/>
              </a:rPr>
              <a:t> Requirements </a:t>
            </a:r>
            <a:r>
              <a:rPr lang="en" sz="2000">
                <a:solidFill>
                  <a:schemeClr val="dk1"/>
                </a:solidFill>
                <a:latin typeface="Roboto Light"/>
                <a:ea typeface="Roboto Light"/>
                <a:cs typeface="Roboto Light"/>
                <a:sym typeface="Roboto Light"/>
              </a:rPr>
              <a:t>: Lossless on Depth and low data loss on Color.</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2000">
              <a:solidFill>
                <a:schemeClr val="dk1"/>
              </a:solidFill>
              <a:latin typeface="Roboto Light"/>
              <a:ea typeface="Roboto Light"/>
              <a:cs typeface="Roboto Light"/>
              <a:sym typeface="Roboto Light"/>
            </a:endParaRPr>
          </a:p>
        </p:txBody>
      </p:sp>
      <p:pic>
        <p:nvPicPr>
          <p:cNvPr id="93" name="Shape 93"/>
          <p:cNvPicPr preferRelativeResize="0"/>
          <p:nvPr/>
        </p:nvPicPr>
        <p:blipFill>
          <a:blip r:embed="rId3">
            <a:alphaModFix/>
          </a:blip>
          <a:stretch>
            <a:fillRect/>
          </a:stretch>
        </p:blipFill>
        <p:spPr>
          <a:xfrm>
            <a:off x="2705263" y="1199100"/>
            <a:ext cx="1514475" cy="1047750"/>
          </a:xfrm>
          <a:prstGeom prst="rect">
            <a:avLst/>
          </a:prstGeom>
          <a:noFill/>
          <a:ln>
            <a:noFill/>
          </a:ln>
        </p:spPr>
      </p:pic>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95" name="Shape 95"/>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Application Requirements</a:t>
            </a:r>
            <a:endParaRPr>
              <a:solidFill>
                <a:srgbClr val="999999"/>
              </a:solidFill>
            </a:endParaRPr>
          </a:p>
        </p:txBody>
      </p:sp>
      <p:sp>
        <p:nvSpPr>
          <p:cNvPr id="96" name="Shape 96"/>
          <p:cNvSpPr txBox="1"/>
          <p:nvPr/>
        </p:nvSpPr>
        <p:spPr>
          <a:xfrm>
            <a:off x="4338475" y="1431075"/>
            <a:ext cx="2231700" cy="58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Mono"/>
                <a:ea typeface="Roboto Mono"/>
                <a:cs typeface="Roboto Mono"/>
                <a:sym typeface="Roboto Mono"/>
              </a:rPr>
              <a:t>Intel RealSense R415</a:t>
            </a:r>
            <a:endParaRPr>
              <a:latin typeface="Roboto Mono"/>
              <a:ea typeface="Roboto Mono"/>
              <a:cs typeface="Roboto Mono"/>
              <a:sym typeface="Roboto Mono"/>
            </a:endParaRPr>
          </a:p>
        </p:txBody>
      </p:sp>
      <p:sp>
        <p:nvSpPr>
          <p:cNvPr id="97" name="Shape 97"/>
          <p:cNvSpPr txBox="1"/>
          <p:nvPr/>
        </p:nvSpPr>
        <p:spPr>
          <a:xfrm>
            <a:off x="6570175" y="1390600"/>
            <a:ext cx="2069100" cy="109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CC0000"/>
                </a:solidFill>
                <a:latin typeface="Roboto"/>
                <a:ea typeface="Roboto"/>
                <a:cs typeface="Roboto"/>
                <a:sym typeface="Roboto"/>
              </a:rPr>
              <a:t>RGB: 1920X1080 @30</a:t>
            </a:r>
            <a:endParaRPr>
              <a:solidFill>
                <a:srgbClr val="CC0000"/>
              </a:solidFill>
              <a:latin typeface="Roboto"/>
              <a:ea typeface="Roboto"/>
              <a:cs typeface="Roboto"/>
              <a:sym typeface="Roboto"/>
            </a:endParaRPr>
          </a:p>
          <a:p>
            <a:pPr indent="0" lvl="0" marL="0">
              <a:spcBef>
                <a:spcPts val="0"/>
              </a:spcBef>
              <a:spcAft>
                <a:spcPts val="0"/>
              </a:spcAft>
              <a:buNone/>
            </a:pPr>
            <a:r>
              <a:rPr lang="en">
                <a:solidFill>
                  <a:srgbClr val="CC0000"/>
                </a:solidFill>
                <a:latin typeface="Roboto"/>
                <a:ea typeface="Roboto"/>
                <a:cs typeface="Roboto"/>
                <a:sym typeface="Roboto"/>
              </a:rPr>
              <a:t>Depth: 1280X720 @90</a:t>
            </a:r>
            <a:endParaRPr>
              <a:solidFill>
                <a:srgbClr val="CC0000"/>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91" name="Shape 591"/>
        <p:cNvGrpSpPr/>
        <p:nvPr/>
      </p:nvGrpSpPr>
      <p:grpSpPr>
        <a:xfrm>
          <a:off x="0" y="0"/>
          <a:ext cx="0" cy="0"/>
          <a:chOff x="0" y="0"/>
          <a:chExt cx="0" cy="0"/>
        </a:xfrm>
      </p:grpSpPr>
      <p:sp>
        <p:nvSpPr>
          <p:cNvPr id="592" name="Shape 592"/>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Software Design - Networking</a:t>
            </a:r>
            <a:endParaRPr sz="3000">
              <a:solidFill>
                <a:schemeClr val="dk1"/>
              </a:solidFill>
              <a:latin typeface="Roboto Light"/>
              <a:ea typeface="Roboto Light"/>
              <a:cs typeface="Roboto Light"/>
              <a:sym typeface="Roboto Light"/>
            </a:endParaRPr>
          </a:p>
        </p:txBody>
      </p:sp>
      <p:sp>
        <p:nvSpPr>
          <p:cNvPr id="593" name="Shape 593"/>
          <p:cNvSpPr txBox="1"/>
          <p:nvPr/>
        </p:nvSpPr>
        <p:spPr>
          <a:xfrm>
            <a:off x="1090025" y="1884825"/>
            <a:ext cx="6801300" cy="24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594" name="Shape 594"/>
          <p:cNvSpPr txBox="1"/>
          <p:nvPr/>
        </p:nvSpPr>
        <p:spPr>
          <a:xfrm>
            <a:off x="1090025" y="1884825"/>
            <a:ext cx="6801300" cy="24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chemeClr val="dk1"/>
                </a:solidFill>
                <a:latin typeface="Roboto"/>
                <a:ea typeface="Roboto"/>
                <a:cs typeface="Roboto"/>
                <a:sym typeface="Roboto"/>
              </a:rPr>
              <a:t>ASK ROSARIO: </a:t>
            </a:r>
            <a:r>
              <a:rPr lang="en">
                <a:solidFill>
                  <a:schemeClr val="dk1"/>
                </a:solidFill>
                <a:latin typeface="Roboto Light"/>
                <a:ea typeface="Roboto Light"/>
                <a:cs typeface="Roboto Light"/>
                <a:sym typeface="Roboto Light"/>
              </a:rPr>
              <a:t>we can probably get a screen shot of the networks in the area and show how the overlapping frequency bands affects performance.</a:t>
            </a:r>
            <a:endParaRPr>
              <a:solidFill>
                <a:schemeClr val="dk1"/>
              </a:solidFill>
              <a:latin typeface="Roboto Light"/>
              <a:ea typeface="Roboto Light"/>
              <a:cs typeface="Roboto Light"/>
              <a:sym typeface="Roboto Light"/>
            </a:endParaRPr>
          </a:p>
        </p:txBody>
      </p:sp>
      <p:sp>
        <p:nvSpPr>
          <p:cNvPr id="595" name="Shape 5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596" name="Shape 596"/>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Networking</a:t>
            </a:r>
            <a:endParaRPr>
              <a:solidFill>
                <a:srgbClr val="99999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pic>
        <p:nvPicPr>
          <p:cNvPr id="601" name="Shape 601"/>
          <p:cNvPicPr preferRelativeResize="0"/>
          <p:nvPr/>
        </p:nvPicPr>
        <p:blipFill rotWithShape="1">
          <a:blip r:embed="rId3">
            <a:alphaModFix/>
          </a:blip>
          <a:srcRect b="2334" l="0" r="0" t="0"/>
          <a:stretch/>
        </p:blipFill>
        <p:spPr>
          <a:xfrm>
            <a:off x="541775" y="123500"/>
            <a:ext cx="7967499" cy="4836575"/>
          </a:xfrm>
          <a:prstGeom prst="rect">
            <a:avLst/>
          </a:prstGeom>
          <a:noFill/>
          <a:ln>
            <a:noFill/>
          </a:ln>
        </p:spPr>
      </p:pic>
      <p:sp>
        <p:nvSpPr>
          <p:cNvPr id="602" name="Shape 6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03" name="Shape 603"/>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Trade-offs</a:t>
            </a:r>
            <a:endParaRPr>
              <a:solidFill>
                <a:srgbClr val="999999"/>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pic>
        <p:nvPicPr>
          <p:cNvPr id="608" name="Shape 608"/>
          <p:cNvPicPr preferRelativeResize="0"/>
          <p:nvPr/>
        </p:nvPicPr>
        <p:blipFill rotWithShape="1">
          <a:blip r:embed="rId3">
            <a:alphaModFix/>
          </a:blip>
          <a:srcRect b="2893" l="0" r="0" t="0"/>
          <a:stretch/>
        </p:blipFill>
        <p:spPr>
          <a:xfrm>
            <a:off x="152400" y="152400"/>
            <a:ext cx="8944976" cy="4864626"/>
          </a:xfrm>
          <a:prstGeom prst="rect">
            <a:avLst/>
          </a:prstGeom>
          <a:noFill/>
          <a:ln>
            <a:noFill/>
          </a:ln>
        </p:spPr>
      </p:pic>
      <p:sp>
        <p:nvSpPr>
          <p:cNvPr id="609" name="Shape 6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10" name="Shape 610"/>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Trade-offs</a:t>
            </a:r>
            <a:endParaRPr>
              <a:solidFill>
                <a:srgbClr val="999999"/>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Shape 615"/>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T</a:t>
            </a:r>
            <a:r>
              <a:rPr lang="en" sz="3000">
                <a:solidFill>
                  <a:schemeClr val="dk1"/>
                </a:solidFill>
                <a:latin typeface="Roboto Light"/>
                <a:ea typeface="Roboto Light"/>
                <a:cs typeface="Roboto Light"/>
                <a:sym typeface="Roboto Light"/>
              </a:rPr>
              <a:t>rade-offs.</a:t>
            </a:r>
            <a:endParaRPr sz="3000">
              <a:solidFill>
                <a:schemeClr val="dk1"/>
              </a:solidFill>
              <a:latin typeface="Roboto Light"/>
              <a:ea typeface="Roboto Light"/>
              <a:cs typeface="Roboto Light"/>
              <a:sym typeface="Roboto Light"/>
            </a:endParaRPr>
          </a:p>
        </p:txBody>
      </p:sp>
      <p:sp>
        <p:nvSpPr>
          <p:cNvPr id="616" name="Shape 616"/>
          <p:cNvSpPr txBox="1"/>
          <p:nvPr/>
        </p:nvSpPr>
        <p:spPr>
          <a:xfrm>
            <a:off x="1090025" y="1884825"/>
            <a:ext cx="4553100" cy="2466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Data Size vs. Transmission Rate</a:t>
            </a:r>
            <a:endParaRPr>
              <a:solidFill>
                <a:schemeClr val="dk1"/>
              </a:solidFill>
              <a:latin typeface="Roboto Light"/>
              <a:ea typeface="Roboto Light"/>
              <a:cs typeface="Roboto Light"/>
              <a:sym typeface="Roboto Light"/>
            </a:endParaRPr>
          </a:p>
          <a:p>
            <a:pPr indent="0" lvl="0" marL="0">
              <a:spcBef>
                <a:spcPts val="0"/>
              </a:spcBef>
              <a:spcAft>
                <a:spcPts val="0"/>
              </a:spcAft>
              <a:buNone/>
            </a:pPr>
            <a:r>
              <a:t/>
            </a:r>
            <a:endParaRPr>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Latency vs. compression method.</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Data Loss vs Transmission Rate</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617" name="Shape 6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18" name="Shape 618"/>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Trade-offs</a:t>
            </a:r>
            <a:endParaRPr>
              <a:solidFill>
                <a:srgbClr val="999999"/>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Shape 623"/>
          <p:cNvSpPr txBox="1"/>
          <p:nvPr/>
        </p:nvSpPr>
        <p:spPr>
          <a:xfrm>
            <a:off x="1159200" y="176035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Extensibility</a:t>
            </a:r>
            <a:endParaRPr sz="3000">
              <a:solidFill>
                <a:schemeClr val="dk1"/>
              </a:solidFill>
              <a:latin typeface="Roboto Light"/>
              <a:ea typeface="Roboto Light"/>
              <a:cs typeface="Roboto Light"/>
              <a:sym typeface="Roboto Light"/>
            </a:endParaRPr>
          </a:p>
        </p:txBody>
      </p:sp>
      <p:sp>
        <p:nvSpPr>
          <p:cNvPr id="624" name="Shape 6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625" name="Shape 625"/>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Extensibility</a:t>
            </a:r>
            <a:endParaRPr>
              <a:solidFill>
                <a:srgbClr val="999999"/>
              </a:solidFill>
            </a:endParaRPr>
          </a:p>
        </p:txBody>
      </p:sp>
      <p:sp>
        <p:nvSpPr>
          <p:cNvPr id="626" name="Shape 626"/>
          <p:cNvSpPr txBox="1"/>
          <p:nvPr/>
        </p:nvSpPr>
        <p:spPr>
          <a:xfrm>
            <a:off x="6045525" y="1813075"/>
            <a:ext cx="876600" cy="42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Visual</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Shape 631"/>
          <p:cNvSpPr txBox="1"/>
          <p:nvPr/>
        </p:nvSpPr>
        <p:spPr>
          <a:xfrm>
            <a:off x="1159200" y="176035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Extensibility</a:t>
            </a:r>
            <a:endParaRPr sz="3000">
              <a:solidFill>
                <a:schemeClr val="dk1"/>
              </a:solidFill>
              <a:latin typeface="Roboto Light"/>
              <a:ea typeface="Roboto Light"/>
              <a:cs typeface="Roboto Light"/>
              <a:sym typeface="Roboto Light"/>
            </a:endParaRPr>
          </a:p>
        </p:txBody>
      </p:sp>
      <p:sp>
        <p:nvSpPr>
          <p:cNvPr id="632" name="Shape 6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33" name="Shape 633"/>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Extensibility</a:t>
            </a:r>
            <a:endParaRPr>
              <a:solidFill>
                <a:srgbClr val="999999"/>
              </a:solidFill>
            </a:endParaRPr>
          </a:p>
        </p:txBody>
      </p:sp>
      <p:sp>
        <p:nvSpPr>
          <p:cNvPr id="634" name="Shape 634"/>
          <p:cNvSpPr txBox="1"/>
          <p:nvPr/>
        </p:nvSpPr>
        <p:spPr>
          <a:xfrm>
            <a:off x="6045525" y="1813075"/>
            <a:ext cx="876600" cy="42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Visual</a:t>
            </a:r>
            <a:endParaRPr sz="1800"/>
          </a:p>
        </p:txBody>
      </p:sp>
      <p:sp>
        <p:nvSpPr>
          <p:cNvPr id="635" name="Shape 635"/>
          <p:cNvSpPr txBox="1"/>
          <p:nvPr/>
        </p:nvSpPr>
        <p:spPr>
          <a:xfrm>
            <a:off x="4906300" y="3476225"/>
            <a:ext cx="1139100" cy="42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Thermal</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nvSpPr>
        <p:spPr>
          <a:xfrm>
            <a:off x="1159200" y="176035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Extensibility</a:t>
            </a:r>
            <a:endParaRPr sz="3000">
              <a:solidFill>
                <a:schemeClr val="dk1"/>
              </a:solidFill>
              <a:latin typeface="Roboto Light"/>
              <a:ea typeface="Roboto Light"/>
              <a:cs typeface="Roboto Light"/>
              <a:sym typeface="Roboto Light"/>
            </a:endParaRPr>
          </a:p>
        </p:txBody>
      </p:sp>
      <p:sp>
        <p:nvSpPr>
          <p:cNvPr id="641" name="Shape 6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42" name="Shape 642"/>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Extensibility</a:t>
            </a:r>
            <a:endParaRPr>
              <a:solidFill>
                <a:srgbClr val="999999"/>
              </a:solidFill>
            </a:endParaRPr>
          </a:p>
        </p:txBody>
      </p:sp>
      <p:sp>
        <p:nvSpPr>
          <p:cNvPr id="643" name="Shape 643"/>
          <p:cNvSpPr txBox="1"/>
          <p:nvPr/>
        </p:nvSpPr>
        <p:spPr>
          <a:xfrm>
            <a:off x="3759600" y="507425"/>
            <a:ext cx="876600" cy="42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Haptic</a:t>
            </a:r>
            <a:endParaRPr sz="1800"/>
          </a:p>
        </p:txBody>
      </p:sp>
      <p:sp>
        <p:nvSpPr>
          <p:cNvPr id="644" name="Shape 644"/>
          <p:cNvSpPr txBox="1"/>
          <p:nvPr/>
        </p:nvSpPr>
        <p:spPr>
          <a:xfrm>
            <a:off x="6045525" y="1813075"/>
            <a:ext cx="876600" cy="42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Visual</a:t>
            </a:r>
            <a:endParaRPr sz="1800"/>
          </a:p>
        </p:txBody>
      </p:sp>
      <p:sp>
        <p:nvSpPr>
          <p:cNvPr id="645" name="Shape 645"/>
          <p:cNvSpPr txBox="1"/>
          <p:nvPr/>
        </p:nvSpPr>
        <p:spPr>
          <a:xfrm>
            <a:off x="4906300" y="3476225"/>
            <a:ext cx="1139100" cy="42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Thermal</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Shape 650"/>
          <p:cNvSpPr txBox="1"/>
          <p:nvPr/>
        </p:nvSpPr>
        <p:spPr>
          <a:xfrm>
            <a:off x="1159200" y="176035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Extensibility</a:t>
            </a:r>
            <a:endParaRPr sz="3000">
              <a:solidFill>
                <a:schemeClr val="dk1"/>
              </a:solidFill>
              <a:latin typeface="Roboto Light"/>
              <a:ea typeface="Roboto Light"/>
              <a:cs typeface="Roboto Light"/>
              <a:sym typeface="Roboto Light"/>
            </a:endParaRPr>
          </a:p>
        </p:txBody>
      </p:sp>
      <p:sp>
        <p:nvSpPr>
          <p:cNvPr id="651" name="Shape 6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652" name="Shape 652"/>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Extensibility</a:t>
            </a:r>
            <a:endParaRPr>
              <a:solidFill>
                <a:srgbClr val="999999"/>
              </a:solidFill>
            </a:endParaRPr>
          </a:p>
        </p:txBody>
      </p:sp>
      <p:sp>
        <p:nvSpPr>
          <p:cNvPr id="653" name="Shape 653"/>
          <p:cNvSpPr txBox="1"/>
          <p:nvPr/>
        </p:nvSpPr>
        <p:spPr>
          <a:xfrm>
            <a:off x="3759600" y="507425"/>
            <a:ext cx="876600" cy="42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Haptic</a:t>
            </a:r>
            <a:endParaRPr sz="1800"/>
          </a:p>
        </p:txBody>
      </p:sp>
      <p:sp>
        <p:nvSpPr>
          <p:cNvPr id="654" name="Shape 654"/>
          <p:cNvSpPr txBox="1"/>
          <p:nvPr/>
        </p:nvSpPr>
        <p:spPr>
          <a:xfrm>
            <a:off x="6045525" y="1813075"/>
            <a:ext cx="876600" cy="42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Visual</a:t>
            </a:r>
            <a:endParaRPr sz="1800"/>
          </a:p>
        </p:txBody>
      </p:sp>
      <p:sp>
        <p:nvSpPr>
          <p:cNvPr id="655" name="Shape 655"/>
          <p:cNvSpPr txBox="1"/>
          <p:nvPr/>
        </p:nvSpPr>
        <p:spPr>
          <a:xfrm>
            <a:off x="4906300" y="3476225"/>
            <a:ext cx="1139100" cy="42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Thermal</a:t>
            </a:r>
            <a:endParaRPr sz="1800"/>
          </a:p>
        </p:txBody>
      </p:sp>
      <p:sp>
        <p:nvSpPr>
          <p:cNvPr id="656" name="Shape 656"/>
          <p:cNvSpPr txBox="1"/>
          <p:nvPr/>
        </p:nvSpPr>
        <p:spPr>
          <a:xfrm>
            <a:off x="6538925" y="849325"/>
            <a:ext cx="1830300" cy="42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Smell????</a:t>
            </a:r>
            <a:endParaRPr sz="1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pic>
        <p:nvPicPr>
          <p:cNvPr id="661" name="Shape 661"/>
          <p:cNvPicPr preferRelativeResize="0"/>
          <p:nvPr/>
        </p:nvPicPr>
        <p:blipFill rotWithShape="1">
          <a:blip r:embed="rId3">
            <a:alphaModFix/>
          </a:blip>
          <a:srcRect b="32537" l="15483" r="18208" t="13306"/>
          <a:stretch/>
        </p:blipFill>
        <p:spPr>
          <a:xfrm flipH="1" rot="-5400000">
            <a:off x="5782165" y="2352562"/>
            <a:ext cx="595950" cy="324175"/>
          </a:xfrm>
          <a:prstGeom prst="rect">
            <a:avLst/>
          </a:prstGeom>
          <a:noFill/>
          <a:ln>
            <a:noFill/>
          </a:ln>
        </p:spPr>
      </p:pic>
      <p:sp>
        <p:nvSpPr>
          <p:cNvPr id="662" name="Shape 662"/>
          <p:cNvSpPr/>
          <p:nvPr/>
        </p:nvSpPr>
        <p:spPr>
          <a:xfrm>
            <a:off x="6287425" y="624450"/>
            <a:ext cx="2031600" cy="399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63" name="Shape 663"/>
          <p:cNvSpPr/>
          <p:nvPr/>
        </p:nvSpPr>
        <p:spPr>
          <a:xfrm>
            <a:off x="2661650" y="624450"/>
            <a:ext cx="2661600" cy="399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64" name="Shape 664"/>
          <p:cNvSpPr/>
          <p:nvPr/>
        </p:nvSpPr>
        <p:spPr>
          <a:xfrm>
            <a:off x="1043538" y="1657775"/>
            <a:ext cx="766200" cy="210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65" name="Shape 665"/>
          <p:cNvPicPr preferRelativeResize="0"/>
          <p:nvPr/>
        </p:nvPicPr>
        <p:blipFill rotWithShape="1">
          <a:blip r:embed="rId4">
            <a:alphaModFix/>
          </a:blip>
          <a:srcRect b="10570" l="4526" r="4398" t="10546"/>
          <a:stretch/>
        </p:blipFill>
        <p:spPr>
          <a:xfrm>
            <a:off x="2329275" y="525980"/>
            <a:ext cx="1265100" cy="1095770"/>
          </a:xfrm>
          <a:prstGeom prst="rect">
            <a:avLst/>
          </a:prstGeom>
          <a:noFill/>
          <a:ln>
            <a:noFill/>
          </a:ln>
        </p:spPr>
      </p:pic>
      <p:cxnSp>
        <p:nvCxnSpPr>
          <p:cNvPr id="666" name="Shape 666"/>
          <p:cNvCxnSpPr/>
          <p:nvPr/>
        </p:nvCxnSpPr>
        <p:spPr>
          <a:xfrm>
            <a:off x="1510250" y="1499575"/>
            <a:ext cx="614700" cy="2100"/>
          </a:xfrm>
          <a:prstGeom prst="straightConnector1">
            <a:avLst/>
          </a:prstGeom>
          <a:noFill/>
          <a:ln cap="flat" cmpd="sng" w="28575">
            <a:solidFill>
              <a:srgbClr val="666666"/>
            </a:solidFill>
            <a:prstDash val="solid"/>
            <a:round/>
            <a:headEnd len="med" w="med" type="none"/>
            <a:tailEnd len="med" w="med" type="triangle"/>
          </a:ln>
        </p:spPr>
      </p:cxnSp>
      <p:pic>
        <p:nvPicPr>
          <p:cNvPr id="667" name="Shape 667"/>
          <p:cNvPicPr preferRelativeResize="0"/>
          <p:nvPr/>
        </p:nvPicPr>
        <p:blipFill>
          <a:blip r:embed="rId5">
            <a:alphaModFix/>
          </a:blip>
          <a:stretch>
            <a:fillRect/>
          </a:stretch>
        </p:blipFill>
        <p:spPr>
          <a:xfrm>
            <a:off x="3999816" y="1242241"/>
            <a:ext cx="1265095" cy="333900"/>
          </a:xfrm>
          <a:prstGeom prst="rect">
            <a:avLst/>
          </a:prstGeom>
          <a:noFill/>
          <a:ln>
            <a:noFill/>
          </a:ln>
        </p:spPr>
      </p:pic>
      <p:cxnSp>
        <p:nvCxnSpPr>
          <p:cNvPr id="668" name="Shape 668"/>
          <p:cNvCxnSpPr/>
          <p:nvPr/>
        </p:nvCxnSpPr>
        <p:spPr>
          <a:xfrm>
            <a:off x="3670780" y="1499575"/>
            <a:ext cx="297900" cy="0"/>
          </a:xfrm>
          <a:prstGeom prst="straightConnector1">
            <a:avLst/>
          </a:prstGeom>
          <a:noFill/>
          <a:ln cap="flat" cmpd="sng" w="28575">
            <a:solidFill>
              <a:srgbClr val="F6B26B"/>
            </a:solidFill>
            <a:prstDash val="solid"/>
            <a:round/>
            <a:headEnd len="med" w="med" type="none"/>
            <a:tailEnd len="med" w="med" type="triangle"/>
          </a:ln>
        </p:spPr>
      </p:cxnSp>
      <p:pic>
        <p:nvPicPr>
          <p:cNvPr id="669" name="Shape 669"/>
          <p:cNvPicPr preferRelativeResize="0"/>
          <p:nvPr/>
        </p:nvPicPr>
        <p:blipFill>
          <a:blip r:embed="rId6">
            <a:alphaModFix/>
          </a:blip>
          <a:stretch>
            <a:fillRect/>
          </a:stretch>
        </p:blipFill>
        <p:spPr>
          <a:xfrm flipH="1">
            <a:off x="8142300" y="1743540"/>
            <a:ext cx="1001700" cy="2761434"/>
          </a:xfrm>
          <a:prstGeom prst="rect">
            <a:avLst/>
          </a:prstGeom>
          <a:noFill/>
          <a:ln>
            <a:noFill/>
          </a:ln>
        </p:spPr>
      </p:pic>
      <p:pic>
        <p:nvPicPr>
          <p:cNvPr id="670" name="Shape 670"/>
          <p:cNvPicPr preferRelativeResize="0"/>
          <p:nvPr/>
        </p:nvPicPr>
        <p:blipFill rotWithShape="1">
          <a:blip r:embed="rId3">
            <a:alphaModFix/>
          </a:blip>
          <a:srcRect b="8801" l="15483" r="18208" t="13304"/>
          <a:stretch/>
        </p:blipFill>
        <p:spPr>
          <a:xfrm rot="5400000">
            <a:off x="5303517" y="2281513"/>
            <a:ext cx="595950" cy="466275"/>
          </a:xfrm>
          <a:prstGeom prst="rect">
            <a:avLst/>
          </a:prstGeom>
          <a:noFill/>
          <a:ln>
            <a:noFill/>
          </a:ln>
        </p:spPr>
      </p:pic>
      <p:sp>
        <p:nvSpPr>
          <p:cNvPr id="671" name="Shape 671"/>
          <p:cNvSpPr txBox="1"/>
          <p:nvPr/>
        </p:nvSpPr>
        <p:spPr>
          <a:xfrm>
            <a:off x="2667488" y="2466838"/>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Encode Packets</a:t>
            </a:r>
            <a:endParaRPr>
              <a:latin typeface="Roboto Light"/>
              <a:ea typeface="Roboto Light"/>
              <a:cs typeface="Roboto Light"/>
              <a:sym typeface="Roboto Light"/>
            </a:endParaRPr>
          </a:p>
        </p:txBody>
      </p:sp>
      <p:sp>
        <p:nvSpPr>
          <p:cNvPr id="672" name="Shape 672"/>
          <p:cNvSpPr txBox="1"/>
          <p:nvPr/>
        </p:nvSpPr>
        <p:spPr>
          <a:xfrm>
            <a:off x="6516150" y="3943719"/>
            <a:ext cx="2497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Perform </a:t>
            </a:r>
            <a:endParaRPr>
              <a:latin typeface="Roboto Light"/>
              <a:ea typeface="Roboto Light"/>
              <a:cs typeface="Roboto Light"/>
              <a:sym typeface="Roboto Light"/>
            </a:endParaRPr>
          </a:p>
          <a:p>
            <a:pPr indent="0" lvl="0" marL="0" rtl="0">
              <a:spcBef>
                <a:spcPts val="0"/>
              </a:spcBef>
              <a:spcAft>
                <a:spcPts val="0"/>
              </a:spcAft>
              <a:buNone/>
            </a:pPr>
            <a:r>
              <a:rPr lang="en">
                <a:latin typeface="Roboto Light"/>
                <a:ea typeface="Roboto Light"/>
                <a:cs typeface="Roboto Light"/>
                <a:sym typeface="Roboto Light"/>
              </a:rPr>
              <a:t>Perception Tasks</a:t>
            </a:r>
            <a:endParaRPr>
              <a:latin typeface="Roboto Light"/>
              <a:ea typeface="Roboto Light"/>
              <a:cs typeface="Roboto Light"/>
              <a:sym typeface="Roboto Light"/>
            </a:endParaRPr>
          </a:p>
        </p:txBody>
      </p:sp>
      <p:pic>
        <p:nvPicPr>
          <p:cNvPr id="673" name="Shape 673"/>
          <p:cNvPicPr preferRelativeResize="0"/>
          <p:nvPr/>
        </p:nvPicPr>
        <p:blipFill rotWithShape="1">
          <a:blip r:embed="rId7">
            <a:alphaModFix/>
          </a:blip>
          <a:srcRect b="0" l="17474" r="23666" t="0"/>
          <a:stretch/>
        </p:blipFill>
        <p:spPr>
          <a:xfrm>
            <a:off x="5881357" y="501815"/>
            <a:ext cx="818700" cy="1390975"/>
          </a:xfrm>
          <a:prstGeom prst="rect">
            <a:avLst/>
          </a:prstGeom>
          <a:noFill/>
          <a:ln>
            <a:noFill/>
          </a:ln>
        </p:spPr>
      </p:pic>
      <p:sp>
        <p:nvSpPr>
          <p:cNvPr id="674" name="Shape 674"/>
          <p:cNvSpPr txBox="1"/>
          <p:nvPr/>
        </p:nvSpPr>
        <p:spPr>
          <a:xfrm>
            <a:off x="721255" y="808008"/>
            <a:ext cx="1608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Frame Acquisition</a:t>
            </a:r>
            <a:endParaRPr>
              <a:latin typeface="Roboto Light"/>
              <a:ea typeface="Roboto Light"/>
              <a:cs typeface="Roboto Light"/>
              <a:sym typeface="Roboto Light"/>
            </a:endParaRPr>
          </a:p>
        </p:txBody>
      </p:sp>
      <p:sp>
        <p:nvSpPr>
          <p:cNvPr id="675" name="Shape 675"/>
          <p:cNvSpPr txBox="1"/>
          <p:nvPr/>
        </p:nvSpPr>
        <p:spPr>
          <a:xfrm>
            <a:off x="854038" y="2508550"/>
            <a:ext cx="1001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RGB (640x480 px)</a:t>
            </a:r>
            <a:endParaRPr sz="800">
              <a:latin typeface="Roboto Light"/>
              <a:ea typeface="Roboto Light"/>
              <a:cs typeface="Roboto Light"/>
              <a:sym typeface="Roboto Light"/>
            </a:endParaRPr>
          </a:p>
        </p:txBody>
      </p:sp>
      <p:sp>
        <p:nvSpPr>
          <p:cNvPr id="676" name="Shape 676"/>
          <p:cNvSpPr txBox="1"/>
          <p:nvPr/>
        </p:nvSpPr>
        <p:spPr>
          <a:xfrm>
            <a:off x="1704463" y="2508550"/>
            <a:ext cx="977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 D (640x480 px)</a:t>
            </a:r>
            <a:endParaRPr sz="800">
              <a:latin typeface="Roboto Light"/>
              <a:ea typeface="Roboto Light"/>
              <a:cs typeface="Roboto Light"/>
              <a:sym typeface="Roboto Light"/>
            </a:endParaRPr>
          </a:p>
        </p:txBody>
      </p:sp>
      <p:cxnSp>
        <p:nvCxnSpPr>
          <p:cNvPr id="677" name="Shape 677"/>
          <p:cNvCxnSpPr/>
          <p:nvPr/>
        </p:nvCxnSpPr>
        <p:spPr>
          <a:xfrm>
            <a:off x="5748195" y="2913878"/>
            <a:ext cx="297900" cy="0"/>
          </a:xfrm>
          <a:prstGeom prst="straightConnector1">
            <a:avLst/>
          </a:prstGeom>
          <a:noFill/>
          <a:ln cap="flat" cmpd="sng" w="28575">
            <a:solidFill>
              <a:srgbClr val="666666"/>
            </a:solidFill>
            <a:prstDash val="solid"/>
            <a:round/>
            <a:headEnd len="med" w="med" type="none"/>
            <a:tailEnd len="med" w="med" type="triangle"/>
          </a:ln>
        </p:spPr>
      </p:cxnSp>
      <p:cxnSp>
        <p:nvCxnSpPr>
          <p:cNvPr id="678" name="Shape 678"/>
          <p:cNvCxnSpPr/>
          <p:nvPr/>
        </p:nvCxnSpPr>
        <p:spPr>
          <a:xfrm flipH="1">
            <a:off x="4141775" y="2093350"/>
            <a:ext cx="9900" cy="402000"/>
          </a:xfrm>
          <a:prstGeom prst="straightConnector1">
            <a:avLst/>
          </a:prstGeom>
          <a:noFill/>
          <a:ln cap="flat" cmpd="sng" w="28575">
            <a:solidFill>
              <a:srgbClr val="F6B26B"/>
            </a:solidFill>
            <a:prstDash val="solid"/>
            <a:round/>
            <a:headEnd len="med" w="med" type="none"/>
            <a:tailEnd len="med" w="med" type="triangle"/>
          </a:ln>
        </p:spPr>
      </p:cxnSp>
      <p:sp>
        <p:nvSpPr>
          <p:cNvPr id="679" name="Shape 679"/>
          <p:cNvSpPr txBox="1"/>
          <p:nvPr/>
        </p:nvSpPr>
        <p:spPr>
          <a:xfrm>
            <a:off x="6319052" y="1857356"/>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Decode Packets</a:t>
            </a:r>
            <a:endParaRPr>
              <a:latin typeface="Roboto Light"/>
              <a:ea typeface="Roboto Light"/>
              <a:cs typeface="Roboto Light"/>
              <a:sym typeface="Roboto Light"/>
            </a:endParaRPr>
          </a:p>
        </p:txBody>
      </p:sp>
      <p:grpSp>
        <p:nvGrpSpPr>
          <p:cNvPr id="680" name="Shape 680"/>
          <p:cNvGrpSpPr/>
          <p:nvPr/>
        </p:nvGrpSpPr>
        <p:grpSpPr>
          <a:xfrm>
            <a:off x="938975" y="1949687"/>
            <a:ext cx="1570400" cy="588900"/>
            <a:chOff x="-453250" y="2144000"/>
            <a:chExt cx="1570400" cy="588900"/>
          </a:xfrm>
        </p:grpSpPr>
        <p:pic>
          <p:nvPicPr>
            <p:cNvPr id="681" name="Shape 681"/>
            <p:cNvPicPr preferRelativeResize="0"/>
            <p:nvPr/>
          </p:nvPicPr>
          <p:blipFill>
            <a:blip r:embed="rId8">
              <a:alphaModFix/>
            </a:blip>
            <a:stretch>
              <a:fillRect/>
            </a:stretch>
          </p:blipFill>
          <p:spPr>
            <a:xfrm>
              <a:off x="331950" y="2144000"/>
              <a:ext cx="785200" cy="588898"/>
            </a:xfrm>
            <a:prstGeom prst="rect">
              <a:avLst/>
            </a:prstGeom>
            <a:noFill/>
            <a:ln>
              <a:noFill/>
            </a:ln>
          </p:spPr>
        </p:pic>
        <p:pic>
          <p:nvPicPr>
            <p:cNvPr id="682" name="Shape 682"/>
            <p:cNvPicPr preferRelativeResize="0"/>
            <p:nvPr/>
          </p:nvPicPr>
          <p:blipFill>
            <a:blip r:embed="rId9">
              <a:alphaModFix/>
            </a:blip>
            <a:stretch>
              <a:fillRect/>
            </a:stretch>
          </p:blipFill>
          <p:spPr>
            <a:xfrm>
              <a:off x="-453250" y="2144005"/>
              <a:ext cx="785200" cy="588895"/>
            </a:xfrm>
            <a:prstGeom prst="rect">
              <a:avLst/>
            </a:prstGeom>
            <a:noFill/>
            <a:ln>
              <a:noFill/>
            </a:ln>
          </p:spPr>
        </p:pic>
      </p:grpSp>
      <p:sp>
        <p:nvSpPr>
          <p:cNvPr id="683" name="Shape 683"/>
          <p:cNvSpPr txBox="1"/>
          <p:nvPr/>
        </p:nvSpPr>
        <p:spPr>
          <a:xfrm>
            <a:off x="5381673" y="2901803"/>
            <a:ext cx="9102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Send </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via wifi</a:t>
            </a:r>
            <a:endParaRPr>
              <a:latin typeface="Roboto Light"/>
              <a:ea typeface="Roboto Light"/>
              <a:cs typeface="Roboto Light"/>
              <a:sym typeface="Roboto Light"/>
            </a:endParaRPr>
          </a:p>
        </p:txBody>
      </p:sp>
      <p:sp>
        <p:nvSpPr>
          <p:cNvPr id="684" name="Shape 684"/>
          <p:cNvSpPr/>
          <p:nvPr/>
        </p:nvSpPr>
        <p:spPr>
          <a:xfrm>
            <a:off x="3087050" y="3330400"/>
            <a:ext cx="1826400" cy="717900"/>
          </a:xfrm>
          <a:prstGeom prst="rect">
            <a:avLst/>
          </a:prstGeom>
          <a:solidFill>
            <a:srgbClr val="F6B26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85" name="Shape 685"/>
          <p:cNvCxnSpPr/>
          <p:nvPr/>
        </p:nvCxnSpPr>
        <p:spPr>
          <a:xfrm>
            <a:off x="4510769" y="2091276"/>
            <a:ext cx="8400" cy="406200"/>
          </a:xfrm>
          <a:prstGeom prst="straightConnector1">
            <a:avLst/>
          </a:prstGeom>
          <a:noFill/>
          <a:ln cap="flat" cmpd="sng" w="28575">
            <a:solidFill>
              <a:srgbClr val="F6B26B"/>
            </a:solidFill>
            <a:prstDash val="solid"/>
            <a:round/>
            <a:headEnd len="med" w="med" type="triangle"/>
            <a:tailEnd len="med" w="med" type="none"/>
          </a:ln>
        </p:spPr>
      </p:cxnSp>
      <p:pic>
        <p:nvPicPr>
          <p:cNvPr id="686" name="Shape 686"/>
          <p:cNvPicPr preferRelativeResize="0"/>
          <p:nvPr/>
        </p:nvPicPr>
        <p:blipFill>
          <a:blip r:embed="rId5">
            <a:alphaModFix/>
          </a:blip>
          <a:stretch>
            <a:fillRect/>
          </a:stretch>
        </p:blipFill>
        <p:spPr>
          <a:xfrm>
            <a:off x="6792003" y="1070570"/>
            <a:ext cx="1265095" cy="333900"/>
          </a:xfrm>
          <a:prstGeom prst="rect">
            <a:avLst/>
          </a:prstGeom>
          <a:noFill/>
          <a:ln>
            <a:noFill/>
          </a:ln>
        </p:spPr>
      </p:pic>
      <p:cxnSp>
        <p:nvCxnSpPr>
          <p:cNvPr id="687" name="Shape 687"/>
          <p:cNvCxnSpPr/>
          <p:nvPr/>
        </p:nvCxnSpPr>
        <p:spPr>
          <a:xfrm>
            <a:off x="7175994" y="1576147"/>
            <a:ext cx="0" cy="305700"/>
          </a:xfrm>
          <a:prstGeom prst="straightConnector1">
            <a:avLst/>
          </a:prstGeom>
          <a:noFill/>
          <a:ln cap="flat" cmpd="sng" w="28575">
            <a:solidFill>
              <a:srgbClr val="F6B26B"/>
            </a:solidFill>
            <a:prstDash val="solid"/>
            <a:round/>
            <a:headEnd len="med" w="med" type="none"/>
            <a:tailEnd len="med" w="med" type="triangle"/>
          </a:ln>
        </p:spPr>
      </p:cxnSp>
      <p:grpSp>
        <p:nvGrpSpPr>
          <p:cNvPr id="688" name="Shape 688"/>
          <p:cNvGrpSpPr/>
          <p:nvPr/>
        </p:nvGrpSpPr>
        <p:grpSpPr>
          <a:xfrm>
            <a:off x="2793575" y="1819175"/>
            <a:ext cx="1348200" cy="210300"/>
            <a:chOff x="5094650" y="301850"/>
            <a:chExt cx="1348200" cy="210300"/>
          </a:xfrm>
        </p:grpSpPr>
        <p:sp>
          <p:nvSpPr>
            <p:cNvPr id="689" name="Shape 689"/>
            <p:cNvSpPr/>
            <p:nvPr/>
          </p:nvSpPr>
          <p:spPr>
            <a:xfrm>
              <a:off x="5131425" y="301850"/>
              <a:ext cx="1265100" cy="210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0" name="Shape 690"/>
            <p:cNvSpPr txBox="1"/>
            <p:nvPr/>
          </p:nvSpPr>
          <p:spPr>
            <a:xfrm>
              <a:off x="5094650" y="301850"/>
              <a:ext cx="1348200" cy="21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rgbClr val="666666"/>
                  </a:solidFill>
                  <a:latin typeface="Roboto"/>
                  <a:ea typeface="Roboto"/>
                  <a:cs typeface="Roboto"/>
                  <a:sym typeface="Roboto"/>
                </a:rPr>
                <a:t>camera/color/image_raw</a:t>
              </a:r>
              <a:endParaRPr b="1" sz="800">
                <a:solidFill>
                  <a:srgbClr val="666666"/>
                </a:solidFill>
                <a:latin typeface="Roboto"/>
                <a:ea typeface="Roboto"/>
                <a:cs typeface="Roboto"/>
                <a:sym typeface="Roboto"/>
              </a:endParaRPr>
            </a:p>
          </p:txBody>
        </p:sp>
      </p:grpSp>
      <p:grpSp>
        <p:nvGrpSpPr>
          <p:cNvPr id="691" name="Shape 691"/>
          <p:cNvGrpSpPr/>
          <p:nvPr/>
        </p:nvGrpSpPr>
        <p:grpSpPr>
          <a:xfrm>
            <a:off x="4499848" y="1802275"/>
            <a:ext cx="1429500" cy="210300"/>
            <a:chOff x="4640848" y="1810175"/>
            <a:chExt cx="1429500" cy="210300"/>
          </a:xfrm>
        </p:grpSpPr>
        <p:sp>
          <p:nvSpPr>
            <p:cNvPr id="692" name="Shape 692"/>
            <p:cNvSpPr/>
            <p:nvPr/>
          </p:nvSpPr>
          <p:spPr>
            <a:xfrm>
              <a:off x="4653475" y="1810175"/>
              <a:ext cx="1392600" cy="210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3" name="Shape 693"/>
            <p:cNvSpPr txBox="1"/>
            <p:nvPr/>
          </p:nvSpPr>
          <p:spPr>
            <a:xfrm>
              <a:off x="4640848" y="1810175"/>
              <a:ext cx="1429500" cy="21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rgbClr val="666666"/>
                  </a:solidFill>
                  <a:latin typeface="Roboto"/>
                  <a:ea typeface="Roboto"/>
                  <a:cs typeface="Roboto"/>
                  <a:sym typeface="Roboto"/>
                </a:rPr>
                <a:t>.../image_raw/compressed</a:t>
              </a:r>
              <a:endParaRPr b="1" sz="800">
                <a:solidFill>
                  <a:srgbClr val="666666"/>
                </a:solidFill>
                <a:latin typeface="Roboto"/>
                <a:ea typeface="Roboto"/>
                <a:cs typeface="Roboto"/>
                <a:sym typeface="Roboto"/>
              </a:endParaRPr>
            </a:p>
          </p:txBody>
        </p:sp>
      </p:grpSp>
      <p:sp>
        <p:nvSpPr>
          <p:cNvPr id="694" name="Shape 694"/>
          <p:cNvSpPr txBox="1"/>
          <p:nvPr/>
        </p:nvSpPr>
        <p:spPr>
          <a:xfrm>
            <a:off x="3058463" y="2811150"/>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oboto Light"/>
              <a:ea typeface="Roboto Light"/>
              <a:cs typeface="Roboto Light"/>
              <a:sym typeface="Roboto Light"/>
            </a:endParaRPr>
          </a:p>
        </p:txBody>
      </p:sp>
      <p:sp>
        <p:nvSpPr>
          <p:cNvPr id="695" name="Shape 695"/>
          <p:cNvSpPr txBox="1"/>
          <p:nvPr/>
        </p:nvSpPr>
        <p:spPr>
          <a:xfrm>
            <a:off x="2930453" y="230225"/>
            <a:ext cx="22281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End-effector Computing</a:t>
            </a:r>
            <a:endParaRPr>
              <a:latin typeface="Roboto Light"/>
              <a:ea typeface="Roboto Light"/>
              <a:cs typeface="Roboto Light"/>
              <a:sym typeface="Roboto Light"/>
            </a:endParaRPr>
          </a:p>
        </p:txBody>
      </p:sp>
      <p:sp>
        <p:nvSpPr>
          <p:cNvPr id="696" name="Shape 696"/>
          <p:cNvSpPr txBox="1"/>
          <p:nvPr/>
        </p:nvSpPr>
        <p:spPr>
          <a:xfrm>
            <a:off x="6359861" y="210506"/>
            <a:ext cx="20316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Off-board Computing</a:t>
            </a:r>
            <a:endParaRPr>
              <a:latin typeface="Roboto Light"/>
              <a:ea typeface="Roboto Light"/>
              <a:cs typeface="Roboto Light"/>
              <a:sym typeface="Roboto Light"/>
            </a:endParaRPr>
          </a:p>
        </p:txBody>
      </p:sp>
      <p:sp>
        <p:nvSpPr>
          <p:cNvPr id="697" name="Shape 697"/>
          <p:cNvSpPr/>
          <p:nvPr/>
        </p:nvSpPr>
        <p:spPr>
          <a:xfrm>
            <a:off x="567480" y="898031"/>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8" name="Shape 698"/>
          <p:cNvSpPr txBox="1"/>
          <p:nvPr/>
        </p:nvSpPr>
        <p:spPr>
          <a:xfrm>
            <a:off x="535749" y="805598"/>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1</a:t>
            </a:r>
            <a:endParaRPr>
              <a:latin typeface="Roboto Light"/>
              <a:ea typeface="Roboto Light"/>
              <a:cs typeface="Roboto Light"/>
              <a:sym typeface="Roboto Light"/>
            </a:endParaRPr>
          </a:p>
        </p:txBody>
      </p:sp>
      <p:sp>
        <p:nvSpPr>
          <p:cNvPr id="699" name="Shape 699"/>
          <p:cNvSpPr/>
          <p:nvPr/>
        </p:nvSpPr>
        <p:spPr>
          <a:xfrm>
            <a:off x="2541108" y="2572327"/>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00" name="Shape 700"/>
          <p:cNvSpPr txBox="1"/>
          <p:nvPr/>
        </p:nvSpPr>
        <p:spPr>
          <a:xfrm>
            <a:off x="2509377" y="2471576"/>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2</a:t>
            </a:r>
            <a:endParaRPr>
              <a:latin typeface="Roboto Light"/>
              <a:ea typeface="Roboto Light"/>
              <a:cs typeface="Roboto Light"/>
              <a:sym typeface="Roboto Light"/>
            </a:endParaRPr>
          </a:p>
        </p:txBody>
      </p:sp>
      <p:sp>
        <p:nvSpPr>
          <p:cNvPr id="701" name="Shape 701"/>
          <p:cNvSpPr/>
          <p:nvPr/>
        </p:nvSpPr>
        <p:spPr>
          <a:xfrm>
            <a:off x="5406875" y="2970823"/>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02" name="Shape 702"/>
          <p:cNvSpPr txBox="1"/>
          <p:nvPr/>
        </p:nvSpPr>
        <p:spPr>
          <a:xfrm>
            <a:off x="5363068" y="2909014"/>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3</a:t>
            </a:r>
            <a:endParaRPr>
              <a:latin typeface="Roboto Light"/>
              <a:ea typeface="Roboto Light"/>
              <a:cs typeface="Roboto Light"/>
              <a:sym typeface="Roboto Light"/>
            </a:endParaRPr>
          </a:p>
        </p:txBody>
      </p:sp>
      <p:sp>
        <p:nvSpPr>
          <p:cNvPr id="703" name="Shape 703"/>
          <p:cNvSpPr/>
          <p:nvPr/>
        </p:nvSpPr>
        <p:spPr>
          <a:xfrm>
            <a:off x="6161655" y="1949681"/>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04" name="Shape 704"/>
          <p:cNvSpPr txBox="1"/>
          <p:nvPr/>
        </p:nvSpPr>
        <p:spPr>
          <a:xfrm>
            <a:off x="6129924" y="1857248"/>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4</a:t>
            </a:r>
            <a:endParaRPr>
              <a:latin typeface="Roboto Light"/>
              <a:ea typeface="Roboto Light"/>
              <a:cs typeface="Roboto Light"/>
              <a:sym typeface="Roboto Light"/>
            </a:endParaRPr>
          </a:p>
        </p:txBody>
      </p:sp>
      <p:sp>
        <p:nvSpPr>
          <p:cNvPr id="705" name="Shape 705"/>
          <p:cNvSpPr/>
          <p:nvPr/>
        </p:nvSpPr>
        <p:spPr>
          <a:xfrm>
            <a:off x="6349280" y="4188856"/>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06" name="Shape 706"/>
          <p:cNvSpPr txBox="1"/>
          <p:nvPr/>
        </p:nvSpPr>
        <p:spPr>
          <a:xfrm>
            <a:off x="6317549" y="4096423"/>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5</a:t>
            </a:r>
            <a:endParaRPr>
              <a:latin typeface="Roboto Light"/>
              <a:ea typeface="Roboto Light"/>
              <a:cs typeface="Roboto Light"/>
              <a:sym typeface="Roboto Light"/>
            </a:endParaRPr>
          </a:p>
        </p:txBody>
      </p:sp>
      <p:sp>
        <p:nvSpPr>
          <p:cNvPr id="707" name="Shape 707"/>
          <p:cNvSpPr txBox="1"/>
          <p:nvPr/>
        </p:nvSpPr>
        <p:spPr>
          <a:xfrm>
            <a:off x="3065200" y="3304738"/>
            <a:ext cx="1826400" cy="8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latin typeface="Roboto Mono"/>
                <a:ea typeface="Roboto Mono"/>
                <a:cs typeface="Roboto Mono"/>
                <a:sym typeface="Roboto Mono"/>
              </a:rPr>
              <a:t>JPEG Compression</a:t>
            </a:r>
            <a:r>
              <a:rPr lang="en" sz="1200">
                <a:latin typeface="Roboto Mono"/>
                <a:ea typeface="Roboto Mono"/>
                <a:cs typeface="Roboto Mono"/>
                <a:sym typeface="Roboto Mono"/>
              </a:rPr>
              <a:t> on Both Color and Depth Frames</a:t>
            </a:r>
            <a:endParaRPr sz="1200">
              <a:latin typeface="Roboto Mono"/>
              <a:ea typeface="Roboto Mono"/>
              <a:cs typeface="Roboto Mono"/>
              <a:sym typeface="Roboto Mono"/>
            </a:endParaRPr>
          </a:p>
        </p:txBody>
      </p:sp>
      <p:sp>
        <p:nvSpPr>
          <p:cNvPr id="708" name="Shape 708"/>
          <p:cNvSpPr txBox="1"/>
          <p:nvPr/>
        </p:nvSpPr>
        <p:spPr>
          <a:xfrm>
            <a:off x="2829650" y="2772693"/>
            <a:ext cx="23412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chemeClr val="accent1"/>
                </a:solidFill>
                <a:latin typeface="Roboto Mono"/>
                <a:ea typeface="Roboto Mono"/>
                <a:cs typeface="Roboto Mono"/>
                <a:sym typeface="Roboto Mono"/>
              </a:rPr>
              <a:t>C++ Image Transport layer</a:t>
            </a:r>
            <a:endParaRPr sz="1100">
              <a:solidFill>
                <a:schemeClr val="accent1"/>
              </a:solidFill>
              <a:latin typeface="Roboto Mono"/>
              <a:ea typeface="Roboto Mono"/>
              <a:cs typeface="Roboto Mono"/>
              <a:sym typeface="Roboto Mono"/>
            </a:endParaRPr>
          </a:p>
        </p:txBody>
      </p:sp>
      <p:grpSp>
        <p:nvGrpSpPr>
          <p:cNvPr id="709" name="Shape 709"/>
          <p:cNvGrpSpPr/>
          <p:nvPr/>
        </p:nvGrpSpPr>
        <p:grpSpPr>
          <a:xfrm>
            <a:off x="6565501" y="3059495"/>
            <a:ext cx="1220986" cy="488669"/>
            <a:chOff x="-453250" y="2144000"/>
            <a:chExt cx="1570400" cy="588900"/>
          </a:xfrm>
        </p:grpSpPr>
        <p:pic>
          <p:nvPicPr>
            <p:cNvPr id="710" name="Shape 710"/>
            <p:cNvPicPr preferRelativeResize="0"/>
            <p:nvPr/>
          </p:nvPicPr>
          <p:blipFill>
            <a:blip r:embed="rId8">
              <a:alphaModFix/>
            </a:blip>
            <a:stretch>
              <a:fillRect/>
            </a:stretch>
          </p:blipFill>
          <p:spPr>
            <a:xfrm>
              <a:off x="331950" y="2144000"/>
              <a:ext cx="785200" cy="588898"/>
            </a:xfrm>
            <a:prstGeom prst="rect">
              <a:avLst/>
            </a:prstGeom>
            <a:noFill/>
            <a:ln>
              <a:noFill/>
            </a:ln>
          </p:spPr>
        </p:pic>
        <p:pic>
          <p:nvPicPr>
            <p:cNvPr id="711" name="Shape 711"/>
            <p:cNvPicPr preferRelativeResize="0"/>
            <p:nvPr/>
          </p:nvPicPr>
          <p:blipFill>
            <a:blip r:embed="rId9">
              <a:alphaModFix/>
            </a:blip>
            <a:stretch>
              <a:fillRect/>
            </a:stretch>
          </p:blipFill>
          <p:spPr>
            <a:xfrm>
              <a:off x="-453250" y="2144005"/>
              <a:ext cx="785200" cy="588895"/>
            </a:xfrm>
            <a:prstGeom prst="rect">
              <a:avLst/>
            </a:prstGeom>
            <a:noFill/>
            <a:ln>
              <a:noFill/>
            </a:ln>
          </p:spPr>
        </p:pic>
      </p:grpSp>
      <p:sp>
        <p:nvSpPr>
          <p:cNvPr id="712" name="Shape 712"/>
          <p:cNvSpPr txBox="1"/>
          <p:nvPr/>
        </p:nvSpPr>
        <p:spPr>
          <a:xfrm>
            <a:off x="6325650" y="2173013"/>
            <a:ext cx="1700700" cy="21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011010010101..</a:t>
            </a:r>
            <a:endParaRPr>
              <a:latin typeface="Roboto Mono"/>
              <a:ea typeface="Roboto Mono"/>
              <a:cs typeface="Roboto Mono"/>
              <a:sym typeface="Roboto Mono"/>
            </a:endParaRPr>
          </a:p>
        </p:txBody>
      </p:sp>
      <p:cxnSp>
        <p:nvCxnSpPr>
          <p:cNvPr id="713" name="Shape 713"/>
          <p:cNvCxnSpPr/>
          <p:nvPr/>
        </p:nvCxnSpPr>
        <p:spPr>
          <a:xfrm>
            <a:off x="7175994" y="3638022"/>
            <a:ext cx="0" cy="305700"/>
          </a:xfrm>
          <a:prstGeom prst="straightConnector1">
            <a:avLst/>
          </a:prstGeom>
          <a:noFill/>
          <a:ln cap="flat" cmpd="sng" w="28575">
            <a:solidFill>
              <a:srgbClr val="F6B26B"/>
            </a:solidFill>
            <a:prstDash val="solid"/>
            <a:round/>
            <a:headEnd len="med" w="med" type="none"/>
            <a:tailEnd len="med" w="med" type="triangle"/>
          </a:ln>
        </p:spPr>
      </p:cxnSp>
      <p:cxnSp>
        <p:nvCxnSpPr>
          <p:cNvPr id="714" name="Shape 714"/>
          <p:cNvCxnSpPr/>
          <p:nvPr/>
        </p:nvCxnSpPr>
        <p:spPr>
          <a:xfrm>
            <a:off x="6615444" y="2568572"/>
            <a:ext cx="0" cy="305700"/>
          </a:xfrm>
          <a:prstGeom prst="straightConnector1">
            <a:avLst/>
          </a:prstGeom>
          <a:noFill/>
          <a:ln cap="flat" cmpd="sng" w="28575">
            <a:solidFill>
              <a:srgbClr val="F6B26B"/>
            </a:solidFill>
            <a:prstDash val="solid"/>
            <a:round/>
            <a:headEnd len="med" w="med" type="none"/>
            <a:tailEnd len="med" w="med" type="triangle"/>
          </a:ln>
        </p:spPr>
      </p:cxnSp>
      <p:sp>
        <p:nvSpPr>
          <p:cNvPr id="715" name="Shape 715"/>
          <p:cNvSpPr txBox="1"/>
          <p:nvPr/>
        </p:nvSpPr>
        <p:spPr>
          <a:xfrm>
            <a:off x="6670413" y="2521050"/>
            <a:ext cx="1340700" cy="48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Roboto Light"/>
                <a:ea typeface="Roboto Light"/>
                <a:cs typeface="Roboto Light"/>
                <a:sym typeface="Roboto Light"/>
              </a:rPr>
              <a:t>Parse Binary String to Image Frames</a:t>
            </a:r>
            <a:endParaRPr sz="1000">
              <a:latin typeface="Roboto Light"/>
              <a:ea typeface="Roboto Light"/>
              <a:cs typeface="Roboto Light"/>
              <a:sym typeface="Roboto Light"/>
            </a:endParaRPr>
          </a:p>
        </p:txBody>
      </p:sp>
      <p:pic>
        <p:nvPicPr>
          <p:cNvPr id="716" name="Shape 716"/>
          <p:cNvPicPr preferRelativeResize="0"/>
          <p:nvPr/>
        </p:nvPicPr>
        <p:blipFill>
          <a:blip r:embed="rId10">
            <a:alphaModFix/>
          </a:blip>
          <a:stretch>
            <a:fillRect/>
          </a:stretch>
        </p:blipFill>
        <p:spPr>
          <a:xfrm>
            <a:off x="103038" y="961525"/>
            <a:ext cx="1514475" cy="1047750"/>
          </a:xfrm>
          <a:prstGeom prst="rect">
            <a:avLst/>
          </a:prstGeom>
          <a:noFill/>
          <a:ln>
            <a:noFill/>
          </a:ln>
        </p:spPr>
      </p:pic>
      <p:sp>
        <p:nvSpPr>
          <p:cNvPr id="717" name="Shape 7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18" name="Shape 718"/>
          <p:cNvSpPr txBox="1"/>
          <p:nvPr/>
        </p:nvSpPr>
        <p:spPr>
          <a:xfrm>
            <a:off x="3605925" y="780500"/>
            <a:ext cx="1826400" cy="30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Roboto Mono"/>
                <a:ea typeface="Roboto Mono"/>
                <a:cs typeface="Roboto Mono"/>
                <a:sym typeface="Roboto Mono"/>
              </a:rPr>
              <a:t>With ROS Install</a:t>
            </a:r>
            <a:endParaRPr sz="1200">
              <a:latin typeface="Roboto Mono"/>
              <a:ea typeface="Roboto Mono"/>
              <a:cs typeface="Roboto Mono"/>
              <a:sym typeface="Roboto Mono"/>
            </a:endParaRPr>
          </a:p>
        </p:txBody>
      </p:sp>
      <p:sp>
        <p:nvSpPr>
          <p:cNvPr id="719" name="Shape 719"/>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Extensibility</a:t>
            </a:r>
            <a:endParaRPr>
              <a:solidFill>
                <a:srgbClr val="99999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pic>
        <p:nvPicPr>
          <p:cNvPr id="724" name="Shape 724"/>
          <p:cNvPicPr preferRelativeResize="0"/>
          <p:nvPr/>
        </p:nvPicPr>
        <p:blipFill>
          <a:blip r:embed="rId3">
            <a:alphaModFix/>
          </a:blip>
          <a:stretch>
            <a:fillRect/>
          </a:stretch>
        </p:blipFill>
        <p:spPr>
          <a:xfrm>
            <a:off x="332475" y="1262953"/>
            <a:ext cx="1522500" cy="1522500"/>
          </a:xfrm>
          <a:prstGeom prst="rect">
            <a:avLst/>
          </a:prstGeom>
          <a:noFill/>
          <a:ln>
            <a:noFill/>
          </a:ln>
        </p:spPr>
      </p:pic>
      <p:pic>
        <p:nvPicPr>
          <p:cNvPr id="725" name="Shape 725"/>
          <p:cNvPicPr preferRelativeResize="0"/>
          <p:nvPr/>
        </p:nvPicPr>
        <p:blipFill rotWithShape="1">
          <a:blip r:embed="rId4">
            <a:alphaModFix/>
          </a:blip>
          <a:srcRect b="32537" l="15483" r="18208" t="13306"/>
          <a:stretch/>
        </p:blipFill>
        <p:spPr>
          <a:xfrm flipH="1" rot="-5400000">
            <a:off x="5782165" y="2352562"/>
            <a:ext cx="595950" cy="324175"/>
          </a:xfrm>
          <a:prstGeom prst="rect">
            <a:avLst/>
          </a:prstGeom>
          <a:noFill/>
          <a:ln>
            <a:noFill/>
          </a:ln>
        </p:spPr>
      </p:pic>
      <p:sp>
        <p:nvSpPr>
          <p:cNvPr id="726" name="Shape 726"/>
          <p:cNvSpPr/>
          <p:nvPr/>
        </p:nvSpPr>
        <p:spPr>
          <a:xfrm>
            <a:off x="6287425" y="624450"/>
            <a:ext cx="2031600" cy="399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27" name="Shape 727"/>
          <p:cNvSpPr/>
          <p:nvPr/>
        </p:nvSpPr>
        <p:spPr>
          <a:xfrm>
            <a:off x="2661650" y="624450"/>
            <a:ext cx="2661600" cy="399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pic>
        <p:nvPicPr>
          <p:cNvPr id="728" name="Shape 728"/>
          <p:cNvPicPr preferRelativeResize="0"/>
          <p:nvPr/>
        </p:nvPicPr>
        <p:blipFill rotWithShape="1">
          <a:blip r:embed="rId5">
            <a:alphaModFix/>
          </a:blip>
          <a:srcRect b="10570" l="4526" r="4398" t="10546"/>
          <a:stretch/>
        </p:blipFill>
        <p:spPr>
          <a:xfrm>
            <a:off x="2329275" y="525980"/>
            <a:ext cx="1265100" cy="1095770"/>
          </a:xfrm>
          <a:prstGeom prst="rect">
            <a:avLst/>
          </a:prstGeom>
          <a:noFill/>
          <a:ln>
            <a:noFill/>
          </a:ln>
        </p:spPr>
      </p:pic>
      <p:cxnSp>
        <p:nvCxnSpPr>
          <p:cNvPr id="729" name="Shape 729"/>
          <p:cNvCxnSpPr/>
          <p:nvPr/>
        </p:nvCxnSpPr>
        <p:spPr>
          <a:xfrm>
            <a:off x="1510250" y="1499575"/>
            <a:ext cx="614700" cy="2100"/>
          </a:xfrm>
          <a:prstGeom prst="straightConnector1">
            <a:avLst/>
          </a:prstGeom>
          <a:noFill/>
          <a:ln cap="flat" cmpd="sng" w="28575">
            <a:solidFill>
              <a:srgbClr val="666666"/>
            </a:solidFill>
            <a:prstDash val="solid"/>
            <a:round/>
            <a:headEnd len="med" w="med" type="none"/>
            <a:tailEnd len="med" w="med" type="triangle"/>
          </a:ln>
        </p:spPr>
      </p:cxnSp>
      <p:pic>
        <p:nvPicPr>
          <p:cNvPr id="730" name="Shape 730"/>
          <p:cNvPicPr preferRelativeResize="0"/>
          <p:nvPr/>
        </p:nvPicPr>
        <p:blipFill>
          <a:blip r:embed="rId6">
            <a:alphaModFix/>
          </a:blip>
          <a:stretch>
            <a:fillRect/>
          </a:stretch>
        </p:blipFill>
        <p:spPr>
          <a:xfrm>
            <a:off x="3999816" y="1242241"/>
            <a:ext cx="1265095" cy="333900"/>
          </a:xfrm>
          <a:prstGeom prst="rect">
            <a:avLst/>
          </a:prstGeom>
          <a:noFill/>
          <a:ln>
            <a:noFill/>
          </a:ln>
        </p:spPr>
      </p:pic>
      <p:cxnSp>
        <p:nvCxnSpPr>
          <p:cNvPr id="731" name="Shape 731"/>
          <p:cNvCxnSpPr/>
          <p:nvPr/>
        </p:nvCxnSpPr>
        <p:spPr>
          <a:xfrm>
            <a:off x="3670780" y="1499575"/>
            <a:ext cx="297900" cy="0"/>
          </a:xfrm>
          <a:prstGeom prst="straightConnector1">
            <a:avLst/>
          </a:prstGeom>
          <a:noFill/>
          <a:ln cap="flat" cmpd="sng" w="28575">
            <a:solidFill>
              <a:srgbClr val="F6B26B"/>
            </a:solidFill>
            <a:prstDash val="solid"/>
            <a:round/>
            <a:headEnd len="med" w="med" type="none"/>
            <a:tailEnd len="med" w="med" type="triangle"/>
          </a:ln>
        </p:spPr>
      </p:cxnSp>
      <p:pic>
        <p:nvPicPr>
          <p:cNvPr id="732" name="Shape 732"/>
          <p:cNvPicPr preferRelativeResize="0"/>
          <p:nvPr/>
        </p:nvPicPr>
        <p:blipFill>
          <a:blip r:embed="rId7">
            <a:alphaModFix/>
          </a:blip>
          <a:stretch>
            <a:fillRect/>
          </a:stretch>
        </p:blipFill>
        <p:spPr>
          <a:xfrm flipH="1">
            <a:off x="8142300" y="1743540"/>
            <a:ext cx="1001700" cy="2761434"/>
          </a:xfrm>
          <a:prstGeom prst="rect">
            <a:avLst/>
          </a:prstGeom>
          <a:noFill/>
          <a:ln>
            <a:noFill/>
          </a:ln>
        </p:spPr>
      </p:pic>
      <p:pic>
        <p:nvPicPr>
          <p:cNvPr id="733" name="Shape 733"/>
          <p:cNvPicPr preferRelativeResize="0"/>
          <p:nvPr/>
        </p:nvPicPr>
        <p:blipFill rotWithShape="1">
          <a:blip r:embed="rId4">
            <a:alphaModFix/>
          </a:blip>
          <a:srcRect b="8801" l="15483" r="18208" t="13304"/>
          <a:stretch/>
        </p:blipFill>
        <p:spPr>
          <a:xfrm rot="5400000">
            <a:off x="5303517" y="2281513"/>
            <a:ext cx="595950" cy="466275"/>
          </a:xfrm>
          <a:prstGeom prst="rect">
            <a:avLst/>
          </a:prstGeom>
          <a:noFill/>
          <a:ln>
            <a:noFill/>
          </a:ln>
        </p:spPr>
      </p:pic>
      <p:sp>
        <p:nvSpPr>
          <p:cNvPr id="734" name="Shape 734"/>
          <p:cNvSpPr txBox="1"/>
          <p:nvPr/>
        </p:nvSpPr>
        <p:spPr>
          <a:xfrm>
            <a:off x="2667488" y="2466838"/>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Encode Packets</a:t>
            </a:r>
            <a:endParaRPr>
              <a:latin typeface="Roboto Light"/>
              <a:ea typeface="Roboto Light"/>
              <a:cs typeface="Roboto Light"/>
              <a:sym typeface="Roboto Light"/>
            </a:endParaRPr>
          </a:p>
        </p:txBody>
      </p:sp>
      <p:sp>
        <p:nvSpPr>
          <p:cNvPr id="735" name="Shape 735"/>
          <p:cNvSpPr txBox="1"/>
          <p:nvPr/>
        </p:nvSpPr>
        <p:spPr>
          <a:xfrm>
            <a:off x="6516150" y="3943719"/>
            <a:ext cx="2497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Perform </a:t>
            </a:r>
            <a:endParaRPr>
              <a:latin typeface="Roboto Light"/>
              <a:ea typeface="Roboto Light"/>
              <a:cs typeface="Roboto Light"/>
              <a:sym typeface="Roboto Light"/>
            </a:endParaRPr>
          </a:p>
          <a:p>
            <a:pPr indent="0" lvl="0" marL="0" rtl="0">
              <a:spcBef>
                <a:spcPts val="0"/>
              </a:spcBef>
              <a:spcAft>
                <a:spcPts val="0"/>
              </a:spcAft>
              <a:buNone/>
            </a:pPr>
            <a:r>
              <a:rPr lang="en">
                <a:latin typeface="Roboto Light"/>
                <a:ea typeface="Roboto Light"/>
                <a:cs typeface="Roboto Light"/>
                <a:sym typeface="Roboto Light"/>
              </a:rPr>
              <a:t>Perception Tasks</a:t>
            </a:r>
            <a:endParaRPr>
              <a:latin typeface="Roboto Light"/>
              <a:ea typeface="Roboto Light"/>
              <a:cs typeface="Roboto Light"/>
              <a:sym typeface="Roboto Light"/>
            </a:endParaRPr>
          </a:p>
        </p:txBody>
      </p:sp>
      <p:pic>
        <p:nvPicPr>
          <p:cNvPr id="736" name="Shape 736"/>
          <p:cNvPicPr preferRelativeResize="0"/>
          <p:nvPr/>
        </p:nvPicPr>
        <p:blipFill rotWithShape="1">
          <a:blip r:embed="rId8">
            <a:alphaModFix/>
          </a:blip>
          <a:srcRect b="0" l="17474" r="23666" t="0"/>
          <a:stretch/>
        </p:blipFill>
        <p:spPr>
          <a:xfrm>
            <a:off x="5881357" y="501815"/>
            <a:ext cx="818700" cy="1390975"/>
          </a:xfrm>
          <a:prstGeom prst="rect">
            <a:avLst/>
          </a:prstGeom>
          <a:noFill/>
          <a:ln>
            <a:noFill/>
          </a:ln>
        </p:spPr>
      </p:pic>
      <p:sp>
        <p:nvSpPr>
          <p:cNvPr id="737" name="Shape 737"/>
          <p:cNvSpPr txBox="1"/>
          <p:nvPr/>
        </p:nvSpPr>
        <p:spPr>
          <a:xfrm>
            <a:off x="721255" y="808008"/>
            <a:ext cx="1608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Sensor Data</a:t>
            </a:r>
            <a:r>
              <a:rPr lang="en">
                <a:latin typeface="Roboto Light"/>
                <a:ea typeface="Roboto Light"/>
                <a:cs typeface="Roboto Light"/>
                <a:sym typeface="Roboto Light"/>
              </a:rPr>
              <a:t> Acquisition</a:t>
            </a:r>
            <a:endParaRPr>
              <a:latin typeface="Roboto Light"/>
              <a:ea typeface="Roboto Light"/>
              <a:cs typeface="Roboto Light"/>
              <a:sym typeface="Roboto Light"/>
            </a:endParaRPr>
          </a:p>
        </p:txBody>
      </p:sp>
      <p:cxnSp>
        <p:nvCxnSpPr>
          <p:cNvPr id="738" name="Shape 738"/>
          <p:cNvCxnSpPr/>
          <p:nvPr/>
        </p:nvCxnSpPr>
        <p:spPr>
          <a:xfrm>
            <a:off x="5748195" y="2913878"/>
            <a:ext cx="297900" cy="0"/>
          </a:xfrm>
          <a:prstGeom prst="straightConnector1">
            <a:avLst/>
          </a:prstGeom>
          <a:noFill/>
          <a:ln cap="flat" cmpd="sng" w="28575">
            <a:solidFill>
              <a:srgbClr val="666666"/>
            </a:solidFill>
            <a:prstDash val="solid"/>
            <a:round/>
            <a:headEnd len="med" w="med" type="none"/>
            <a:tailEnd len="med" w="med" type="triangle"/>
          </a:ln>
        </p:spPr>
      </p:cxnSp>
      <p:cxnSp>
        <p:nvCxnSpPr>
          <p:cNvPr id="739" name="Shape 739"/>
          <p:cNvCxnSpPr/>
          <p:nvPr/>
        </p:nvCxnSpPr>
        <p:spPr>
          <a:xfrm flipH="1">
            <a:off x="4141775" y="2093350"/>
            <a:ext cx="9900" cy="402000"/>
          </a:xfrm>
          <a:prstGeom prst="straightConnector1">
            <a:avLst/>
          </a:prstGeom>
          <a:noFill/>
          <a:ln cap="flat" cmpd="sng" w="28575">
            <a:solidFill>
              <a:srgbClr val="F6B26B"/>
            </a:solidFill>
            <a:prstDash val="solid"/>
            <a:round/>
            <a:headEnd len="med" w="med" type="none"/>
            <a:tailEnd len="med" w="med" type="triangle"/>
          </a:ln>
        </p:spPr>
      </p:cxnSp>
      <p:sp>
        <p:nvSpPr>
          <p:cNvPr id="740" name="Shape 740"/>
          <p:cNvSpPr txBox="1"/>
          <p:nvPr/>
        </p:nvSpPr>
        <p:spPr>
          <a:xfrm>
            <a:off x="6319052" y="1857356"/>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Decode Packets</a:t>
            </a:r>
            <a:endParaRPr>
              <a:latin typeface="Roboto Light"/>
              <a:ea typeface="Roboto Light"/>
              <a:cs typeface="Roboto Light"/>
              <a:sym typeface="Roboto Light"/>
            </a:endParaRPr>
          </a:p>
        </p:txBody>
      </p:sp>
      <p:sp>
        <p:nvSpPr>
          <p:cNvPr id="741" name="Shape 741"/>
          <p:cNvSpPr txBox="1"/>
          <p:nvPr/>
        </p:nvSpPr>
        <p:spPr>
          <a:xfrm>
            <a:off x="5381673" y="2901803"/>
            <a:ext cx="9102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Send </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via wifi</a:t>
            </a:r>
            <a:endParaRPr>
              <a:latin typeface="Roboto Light"/>
              <a:ea typeface="Roboto Light"/>
              <a:cs typeface="Roboto Light"/>
              <a:sym typeface="Roboto Light"/>
            </a:endParaRPr>
          </a:p>
        </p:txBody>
      </p:sp>
      <p:sp>
        <p:nvSpPr>
          <p:cNvPr id="742" name="Shape 742"/>
          <p:cNvSpPr/>
          <p:nvPr/>
        </p:nvSpPr>
        <p:spPr>
          <a:xfrm>
            <a:off x="3087050" y="3330400"/>
            <a:ext cx="1826400" cy="717900"/>
          </a:xfrm>
          <a:prstGeom prst="rect">
            <a:avLst/>
          </a:prstGeom>
          <a:solidFill>
            <a:srgbClr val="F6B26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43" name="Shape 743"/>
          <p:cNvCxnSpPr/>
          <p:nvPr/>
        </p:nvCxnSpPr>
        <p:spPr>
          <a:xfrm>
            <a:off x="4510769" y="2091276"/>
            <a:ext cx="8400" cy="406200"/>
          </a:xfrm>
          <a:prstGeom prst="straightConnector1">
            <a:avLst/>
          </a:prstGeom>
          <a:noFill/>
          <a:ln cap="flat" cmpd="sng" w="28575">
            <a:solidFill>
              <a:srgbClr val="F6B26B"/>
            </a:solidFill>
            <a:prstDash val="solid"/>
            <a:round/>
            <a:headEnd len="med" w="med" type="triangle"/>
            <a:tailEnd len="med" w="med" type="none"/>
          </a:ln>
        </p:spPr>
      </p:cxnSp>
      <p:pic>
        <p:nvPicPr>
          <p:cNvPr id="744" name="Shape 744"/>
          <p:cNvPicPr preferRelativeResize="0"/>
          <p:nvPr/>
        </p:nvPicPr>
        <p:blipFill>
          <a:blip r:embed="rId6">
            <a:alphaModFix/>
          </a:blip>
          <a:stretch>
            <a:fillRect/>
          </a:stretch>
        </p:blipFill>
        <p:spPr>
          <a:xfrm>
            <a:off x="6792003" y="1070570"/>
            <a:ext cx="1265095" cy="333900"/>
          </a:xfrm>
          <a:prstGeom prst="rect">
            <a:avLst/>
          </a:prstGeom>
          <a:noFill/>
          <a:ln>
            <a:noFill/>
          </a:ln>
        </p:spPr>
      </p:pic>
      <p:cxnSp>
        <p:nvCxnSpPr>
          <p:cNvPr id="745" name="Shape 745"/>
          <p:cNvCxnSpPr/>
          <p:nvPr/>
        </p:nvCxnSpPr>
        <p:spPr>
          <a:xfrm>
            <a:off x="7175994" y="1576147"/>
            <a:ext cx="0" cy="305700"/>
          </a:xfrm>
          <a:prstGeom prst="straightConnector1">
            <a:avLst/>
          </a:prstGeom>
          <a:noFill/>
          <a:ln cap="flat" cmpd="sng" w="28575">
            <a:solidFill>
              <a:srgbClr val="F6B26B"/>
            </a:solidFill>
            <a:prstDash val="solid"/>
            <a:round/>
            <a:headEnd len="med" w="med" type="none"/>
            <a:tailEnd len="med" w="med" type="triangle"/>
          </a:ln>
        </p:spPr>
      </p:cxnSp>
      <p:grpSp>
        <p:nvGrpSpPr>
          <p:cNvPr id="746" name="Shape 746"/>
          <p:cNvGrpSpPr/>
          <p:nvPr/>
        </p:nvGrpSpPr>
        <p:grpSpPr>
          <a:xfrm>
            <a:off x="2793575" y="1819175"/>
            <a:ext cx="1348200" cy="210300"/>
            <a:chOff x="5094650" y="301850"/>
            <a:chExt cx="1348200" cy="210300"/>
          </a:xfrm>
        </p:grpSpPr>
        <p:sp>
          <p:nvSpPr>
            <p:cNvPr id="747" name="Shape 747"/>
            <p:cNvSpPr/>
            <p:nvPr/>
          </p:nvSpPr>
          <p:spPr>
            <a:xfrm>
              <a:off x="5131425" y="301850"/>
              <a:ext cx="1265100" cy="210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8" name="Shape 748"/>
            <p:cNvSpPr txBox="1"/>
            <p:nvPr/>
          </p:nvSpPr>
          <p:spPr>
            <a:xfrm>
              <a:off x="5094650" y="301850"/>
              <a:ext cx="1348200" cy="21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rgbClr val="666666"/>
                  </a:solidFill>
                  <a:latin typeface="Roboto"/>
                  <a:ea typeface="Roboto"/>
                  <a:cs typeface="Roboto"/>
                  <a:sym typeface="Roboto"/>
                </a:rPr>
                <a:t>/sensor/left_</a:t>
              </a:r>
              <a:r>
                <a:rPr b="1" lang="en" sz="800">
                  <a:solidFill>
                    <a:srgbClr val="666666"/>
                  </a:solidFill>
                  <a:latin typeface="Roboto"/>
                  <a:ea typeface="Roboto"/>
                  <a:cs typeface="Roboto"/>
                  <a:sym typeface="Roboto"/>
                </a:rPr>
                <a:t>raw</a:t>
              </a:r>
              <a:endParaRPr b="1" sz="800">
                <a:solidFill>
                  <a:srgbClr val="666666"/>
                </a:solidFill>
                <a:latin typeface="Roboto"/>
                <a:ea typeface="Roboto"/>
                <a:cs typeface="Roboto"/>
                <a:sym typeface="Roboto"/>
              </a:endParaRPr>
            </a:p>
          </p:txBody>
        </p:sp>
      </p:grpSp>
      <p:grpSp>
        <p:nvGrpSpPr>
          <p:cNvPr id="749" name="Shape 749"/>
          <p:cNvGrpSpPr/>
          <p:nvPr/>
        </p:nvGrpSpPr>
        <p:grpSpPr>
          <a:xfrm>
            <a:off x="4499850" y="1791263"/>
            <a:ext cx="1608900" cy="221313"/>
            <a:chOff x="4640850" y="1799163"/>
            <a:chExt cx="1608900" cy="221313"/>
          </a:xfrm>
        </p:grpSpPr>
        <p:sp>
          <p:nvSpPr>
            <p:cNvPr id="750" name="Shape 750"/>
            <p:cNvSpPr/>
            <p:nvPr/>
          </p:nvSpPr>
          <p:spPr>
            <a:xfrm>
              <a:off x="4653475" y="1810175"/>
              <a:ext cx="1392600" cy="210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txBox="1"/>
            <p:nvPr/>
          </p:nvSpPr>
          <p:spPr>
            <a:xfrm>
              <a:off x="4640850" y="1799163"/>
              <a:ext cx="1608900" cy="21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rgbClr val="666666"/>
                  </a:solidFill>
                  <a:latin typeface="Roboto"/>
                  <a:ea typeface="Roboto"/>
                  <a:cs typeface="Roboto"/>
                  <a:sym typeface="Roboto"/>
                </a:rPr>
                <a:t>/sensor/left_raw/compressed</a:t>
              </a:r>
              <a:endParaRPr b="1" sz="800">
                <a:solidFill>
                  <a:srgbClr val="666666"/>
                </a:solidFill>
                <a:latin typeface="Roboto"/>
                <a:ea typeface="Roboto"/>
                <a:cs typeface="Roboto"/>
                <a:sym typeface="Roboto"/>
              </a:endParaRPr>
            </a:p>
          </p:txBody>
        </p:sp>
      </p:grpSp>
      <p:sp>
        <p:nvSpPr>
          <p:cNvPr id="752" name="Shape 752"/>
          <p:cNvSpPr txBox="1"/>
          <p:nvPr/>
        </p:nvSpPr>
        <p:spPr>
          <a:xfrm>
            <a:off x="3058463" y="2811150"/>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oboto Light"/>
              <a:ea typeface="Roboto Light"/>
              <a:cs typeface="Roboto Light"/>
              <a:sym typeface="Roboto Light"/>
            </a:endParaRPr>
          </a:p>
        </p:txBody>
      </p:sp>
      <p:sp>
        <p:nvSpPr>
          <p:cNvPr id="753" name="Shape 753"/>
          <p:cNvSpPr txBox="1"/>
          <p:nvPr/>
        </p:nvSpPr>
        <p:spPr>
          <a:xfrm>
            <a:off x="2930453" y="230225"/>
            <a:ext cx="22281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End-effector Computing</a:t>
            </a:r>
            <a:endParaRPr>
              <a:latin typeface="Roboto Light"/>
              <a:ea typeface="Roboto Light"/>
              <a:cs typeface="Roboto Light"/>
              <a:sym typeface="Roboto Light"/>
            </a:endParaRPr>
          </a:p>
        </p:txBody>
      </p:sp>
      <p:sp>
        <p:nvSpPr>
          <p:cNvPr id="754" name="Shape 754"/>
          <p:cNvSpPr txBox="1"/>
          <p:nvPr/>
        </p:nvSpPr>
        <p:spPr>
          <a:xfrm>
            <a:off x="6359861" y="210506"/>
            <a:ext cx="20316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Off-board Computing</a:t>
            </a:r>
            <a:endParaRPr>
              <a:latin typeface="Roboto Light"/>
              <a:ea typeface="Roboto Light"/>
              <a:cs typeface="Roboto Light"/>
              <a:sym typeface="Roboto Light"/>
            </a:endParaRPr>
          </a:p>
        </p:txBody>
      </p:sp>
      <p:sp>
        <p:nvSpPr>
          <p:cNvPr id="755" name="Shape 755"/>
          <p:cNvSpPr/>
          <p:nvPr/>
        </p:nvSpPr>
        <p:spPr>
          <a:xfrm>
            <a:off x="567480" y="898031"/>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6" name="Shape 756"/>
          <p:cNvSpPr txBox="1"/>
          <p:nvPr/>
        </p:nvSpPr>
        <p:spPr>
          <a:xfrm>
            <a:off x="535749" y="805598"/>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1</a:t>
            </a:r>
            <a:endParaRPr>
              <a:latin typeface="Roboto Light"/>
              <a:ea typeface="Roboto Light"/>
              <a:cs typeface="Roboto Light"/>
              <a:sym typeface="Roboto Light"/>
            </a:endParaRPr>
          </a:p>
        </p:txBody>
      </p:sp>
      <p:sp>
        <p:nvSpPr>
          <p:cNvPr id="757" name="Shape 757"/>
          <p:cNvSpPr/>
          <p:nvPr/>
        </p:nvSpPr>
        <p:spPr>
          <a:xfrm>
            <a:off x="2541108" y="2572327"/>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58" name="Shape 758"/>
          <p:cNvSpPr txBox="1"/>
          <p:nvPr/>
        </p:nvSpPr>
        <p:spPr>
          <a:xfrm>
            <a:off x="2509377" y="2471576"/>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2</a:t>
            </a:r>
            <a:endParaRPr>
              <a:latin typeface="Roboto Light"/>
              <a:ea typeface="Roboto Light"/>
              <a:cs typeface="Roboto Light"/>
              <a:sym typeface="Roboto Light"/>
            </a:endParaRPr>
          </a:p>
        </p:txBody>
      </p:sp>
      <p:sp>
        <p:nvSpPr>
          <p:cNvPr id="759" name="Shape 759"/>
          <p:cNvSpPr/>
          <p:nvPr/>
        </p:nvSpPr>
        <p:spPr>
          <a:xfrm>
            <a:off x="5406875" y="2970823"/>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60" name="Shape 760"/>
          <p:cNvSpPr txBox="1"/>
          <p:nvPr/>
        </p:nvSpPr>
        <p:spPr>
          <a:xfrm>
            <a:off x="5363068" y="2909014"/>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3</a:t>
            </a:r>
            <a:endParaRPr>
              <a:latin typeface="Roboto Light"/>
              <a:ea typeface="Roboto Light"/>
              <a:cs typeface="Roboto Light"/>
              <a:sym typeface="Roboto Light"/>
            </a:endParaRPr>
          </a:p>
        </p:txBody>
      </p:sp>
      <p:sp>
        <p:nvSpPr>
          <p:cNvPr id="761" name="Shape 761"/>
          <p:cNvSpPr/>
          <p:nvPr/>
        </p:nvSpPr>
        <p:spPr>
          <a:xfrm>
            <a:off x="6161655" y="1949681"/>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62" name="Shape 762"/>
          <p:cNvSpPr txBox="1"/>
          <p:nvPr/>
        </p:nvSpPr>
        <p:spPr>
          <a:xfrm>
            <a:off x="6129924" y="1857248"/>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4</a:t>
            </a:r>
            <a:endParaRPr>
              <a:latin typeface="Roboto Light"/>
              <a:ea typeface="Roboto Light"/>
              <a:cs typeface="Roboto Light"/>
              <a:sym typeface="Roboto Light"/>
            </a:endParaRPr>
          </a:p>
        </p:txBody>
      </p:sp>
      <p:sp>
        <p:nvSpPr>
          <p:cNvPr id="763" name="Shape 763"/>
          <p:cNvSpPr/>
          <p:nvPr/>
        </p:nvSpPr>
        <p:spPr>
          <a:xfrm>
            <a:off x="6349280" y="4188856"/>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764" name="Shape 764"/>
          <p:cNvSpPr txBox="1"/>
          <p:nvPr/>
        </p:nvSpPr>
        <p:spPr>
          <a:xfrm>
            <a:off x="6317549" y="4096423"/>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5</a:t>
            </a:r>
            <a:endParaRPr>
              <a:latin typeface="Roboto Light"/>
              <a:ea typeface="Roboto Light"/>
              <a:cs typeface="Roboto Light"/>
              <a:sym typeface="Roboto Light"/>
            </a:endParaRPr>
          </a:p>
        </p:txBody>
      </p:sp>
      <p:sp>
        <p:nvSpPr>
          <p:cNvPr id="765" name="Shape 765"/>
          <p:cNvSpPr txBox="1"/>
          <p:nvPr/>
        </p:nvSpPr>
        <p:spPr>
          <a:xfrm>
            <a:off x="3065200" y="3304738"/>
            <a:ext cx="1826400" cy="8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latin typeface="Roboto Mono"/>
                <a:ea typeface="Roboto Mono"/>
                <a:cs typeface="Roboto Mono"/>
                <a:sym typeface="Roboto Mono"/>
              </a:rPr>
              <a:t>Encoding methods for the sensor</a:t>
            </a:r>
            <a:endParaRPr sz="1200">
              <a:latin typeface="Roboto Mono"/>
              <a:ea typeface="Roboto Mono"/>
              <a:cs typeface="Roboto Mono"/>
              <a:sym typeface="Roboto Mono"/>
            </a:endParaRPr>
          </a:p>
        </p:txBody>
      </p:sp>
      <p:sp>
        <p:nvSpPr>
          <p:cNvPr id="766" name="Shape 766"/>
          <p:cNvSpPr txBox="1"/>
          <p:nvPr/>
        </p:nvSpPr>
        <p:spPr>
          <a:xfrm>
            <a:off x="2821850" y="2925393"/>
            <a:ext cx="23412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chemeClr val="accent1"/>
                </a:solidFill>
                <a:latin typeface="Roboto Mono"/>
                <a:ea typeface="Roboto Mono"/>
                <a:cs typeface="Roboto Mono"/>
                <a:sym typeface="Roboto Mono"/>
              </a:rPr>
              <a:t>Compression</a:t>
            </a:r>
            <a:r>
              <a:rPr lang="en" sz="1100">
                <a:solidFill>
                  <a:schemeClr val="accent1"/>
                </a:solidFill>
                <a:latin typeface="Roboto Mono"/>
                <a:ea typeface="Roboto Mono"/>
                <a:cs typeface="Roboto Mono"/>
                <a:sym typeface="Roboto Mono"/>
              </a:rPr>
              <a:t> layer</a:t>
            </a:r>
            <a:endParaRPr sz="1100">
              <a:solidFill>
                <a:schemeClr val="accent1"/>
              </a:solidFill>
              <a:latin typeface="Roboto Mono"/>
              <a:ea typeface="Roboto Mono"/>
              <a:cs typeface="Roboto Mono"/>
              <a:sym typeface="Roboto Mono"/>
            </a:endParaRPr>
          </a:p>
        </p:txBody>
      </p:sp>
      <p:sp>
        <p:nvSpPr>
          <p:cNvPr id="767" name="Shape 767"/>
          <p:cNvSpPr txBox="1"/>
          <p:nvPr/>
        </p:nvSpPr>
        <p:spPr>
          <a:xfrm>
            <a:off x="6325650" y="2515488"/>
            <a:ext cx="1700700" cy="21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Some decoding methods</a:t>
            </a:r>
            <a:endParaRPr>
              <a:latin typeface="Roboto Mono"/>
              <a:ea typeface="Roboto Mono"/>
              <a:cs typeface="Roboto Mono"/>
              <a:sym typeface="Roboto Mono"/>
            </a:endParaRPr>
          </a:p>
        </p:txBody>
      </p:sp>
      <p:cxnSp>
        <p:nvCxnSpPr>
          <p:cNvPr id="768" name="Shape 768"/>
          <p:cNvCxnSpPr/>
          <p:nvPr/>
        </p:nvCxnSpPr>
        <p:spPr>
          <a:xfrm>
            <a:off x="7175994" y="3638022"/>
            <a:ext cx="0" cy="305700"/>
          </a:xfrm>
          <a:prstGeom prst="straightConnector1">
            <a:avLst/>
          </a:prstGeom>
          <a:noFill/>
          <a:ln cap="flat" cmpd="sng" w="28575">
            <a:solidFill>
              <a:srgbClr val="F6B26B"/>
            </a:solidFill>
            <a:prstDash val="solid"/>
            <a:round/>
            <a:headEnd len="med" w="med" type="none"/>
            <a:tailEnd len="med" w="med" type="triangle"/>
          </a:ln>
        </p:spPr>
      </p:cxnSp>
      <p:sp>
        <p:nvSpPr>
          <p:cNvPr id="769" name="Shape 7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70" name="Shape 770"/>
          <p:cNvSpPr txBox="1"/>
          <p:nvPr/>
        </p:nvSpPr>
        <p:spPr>
          <a:xfrm>
            <a:off x="3605925" y="780500"/>
            <a:ext cx="1826400" cy="30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Roboto Mono"/>
                <a:ea typeface="Roboto Mono"/>
                <a:cs typeface="Roboto Mono"/>
                <a:sym typeface="Roboto Mono"/>
              </a:rPr>
              <a:t>With ROS Install</a:t>
            </a:r>
            <a:endParaRPr sz="1200">
              <a:latin typeface="Roboto Mono"/>
              <a:ea typeface="Roboto Mono"/>
              <a:cs typeface="Roboto Mono"/>
              <a:sym typeface="Roboto Mono"/>
            </a:endParaRPr>
          </a:p>
        </p:txBody>
      </p:sp>
      <p:sp>
        <p:nvSpPr>
          <p:cNvPr id="771" name="Shape 771"/>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Extensibility</a:t>
            </a:r>
            <a:endParaRPr>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nvSpPr>
        <p:spPr>
          <a:xfrm>
            <a:off x="1046550" y="607525"/>
            <a:ext cx="7050900" cy="2466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2000">
                <a:solidFill>
                  <a:schemeClr val="dk1"/>
                </a:solidFill>
                <a:latin typeface="Roboto"/>
                <a:ea typeface="Roboto"/>
                <a:cs typeface="Roboto"/>
                <a:sym typeface="Roboto"/>
              </a:rPr>
              <a:t>Design requirements</a:t>
            </a:r>
            <a:r>
              <a:rPr lang="en" sz="2000">
                <a:solidFill>
                  <a:schemeClr val="dk1"/>
                </a:solidFill>
                <a:latin typeface="Roboto Light"/>
                <a:ea typeface="Roboto Light"/>
                <a:cs typeface="Roboto Light"/>
                <a:sym typeface="Roboto Light"/>
              </a:rPr>
              <a:t>.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rPr b="1" lang="en" sz="2000">
                <a:solidFill>
                  <a:schemeClr val="dk1"/>
                </a:solidFill>
                <a:latin typeface="Roboto"/>
                <a:ea typeface="Roboto"/>
                <a:cs typeface="Roboto"/>
                <a:sym typeface="Roboto"/>
              </a:rPr>
              <a:t>Computing Design Requirements </a:t>
            </a:r>
            <a:r>
              <a:rPr lang="en" sz="2000">
                <a:solidFill>
                  <a:schemeClr val="dk1"/>
                </a:solidFill>
                <a:latin typeface="Roboto Light"/>
                <a:ea typeface="Roboto Light"/>
                <a:cs typeface="Roboto Light"/>
                <a:sym typeface="Roboto Light"/>
              </a:rPr>
              <a:t>: Wifi, Computing Power, Storage, Thermal</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rPr b="1" lang="en" sz="2000">
                <a:solidFill>
                  <a:schemeClr val="dk1"/>
                </a:solidFill>
                <a:latin typeface="Roboto"/>
                <a:ea typeface="Roboto"/>
                <a:cs typeface="Roboto"/>
                <a:sym typeface="Roboto"/>
              </a:rPr>
              <a:t>Electrical Design Requirements </a:t>
            </a:r>
            <a:r>
              <a:rPr lang="en" sz="2000">
                <a:solidFill>
                  <a:schemeClr val="dk1"/>
                </a:solidFill>
                <a:latin typeface="Roboto Light"/>
                <a:ea typeface="Roboto Light"/>
                <a:cs typeface="Roboto Light"/>
                <a:sym typeface="Roboto Light"/>
              </a:rPr>
              <a:t>: Ability to efficiently power the board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rPr b="1" lang="en" sz="2000">
                <a:solidFill>
                  <a:schemeClr val="dk1"/>
                </a:solidFill>
                <a:latin typeface="Roboto"/>
                <a:ea typeface="Roboto"/>
                <a:cs typeface="Roboto"/>
                <a:sym typeface="Roboto"/>
              </a:rPr>
              <a:t>Mechanical Mounting Design Requirements </a:t>
            </a:r>
            <a:r>
              <a:rPr lang="en" sz="2000">
                <a:solidFill>
                  <a:schemeClr val="dk1"/>
                </a:solidFill>
                <a:latin typeface="Roboto Light"/>
                <a:ea typeface="Roboto Light"/>
                <a:cs typeface="Roboto Light"/>
                <a:sym typeface="Roboto Light"/>
              </a:rPr>
              <a:t>: Securely mount the board and sensors, Allows the camera to observe the object</a:t>
            </a:r>
            <a:endParaRPr sz="2000">
              <a:solidFill>
                <a:schemeClr val="dk1"/>
              </a:solidFill>
              <a:latin typeface="Roboto Light"/>
              <a:ea typeface="Roboto Light"/>
              <a:cs typeface="Roboto Light"/>
              <a:sym typeface="Roboto Light"/>
            </a:endParaRPr>
          </a:p>
          <a:p>
            <a:pPr indent="0" lvl="0" marL="0" rtl="0">
              <a:spcBef>
                <a:spcPts val="0"/>
              </a:spcBef>
              <a:spcAft>
                <a:spcPts val="0"/>
              </a:spcAft>
              <a:buClr>
                <a:schemeClr val="dk1"/>
              </a:buClr>
              <a:buSzPts val="1100"/>
              <a:buFont typeface="Arial"/>
              <a:buNone/>
            </a:pPr>
            <a:r>
              <a:rPr b="1" lang="en" sz="2000">
                <a:solidFill>
                  <a:schemeClr val="dk1"/>
                </a:solidFill>
                <a:latin typeface="Roboto"/>
                <a:ea typeface="Roboto"/>
                <a:cs typeface="Roboto"/>
                <a:sym typeface="Roboto"/>
              </a:rPr>
              <a:t>Software Design Requirements</a:t>
            </a:r>
            <a:r>
              <a:rPr lang="en" sz="2000">
                <a:solidFill>
                  <a:schemeClr val="dk1"/>
                </a:solidFill>
                <a:latin typeface="Roboto Light"/>
                <a:ea typeface="Roboto Light"/>
                <a:cs typeface="Roboto Light"/>
                <a:sym typeface="Roboto Light"/>
              </a:rPr>
              <a:t> : Efficiently transmit video feeds with high FPS, low latency</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20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2000">
              <a:solidFill>
                <a:schemeClr val="dk1"/>
              </a:solidFill>
              <a:latin typeface="Roboto Light"/>
              <a:ea typeface="Roboto Light"/>
              <a:cs typeface="Roboto Light"/>
              <a:sym typeface="Roboto Light"/>
            </a:endParaRPr>
          </a:p>
        </p:txBody>
      </p:sp>
      <p:sp>
        <p:nvSpPr>
          <p:cNvPr id="103" name="Shape 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04" name="Shape 104"/>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Design Requirements</a:t>
            </a:r>
            <a:endParaRPr>
              <a:solidFill>
                <a:srgbClr val="999999"/>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Shape 7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77" name="Shape 777"/>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Software Design : : Using the System</a:t>
            </a:r>
            <a:endParaRPr>
              <a:solidFill>
                <a:srgbClr val="999999"/>
              </a:solidFill>
            </a:endParaRPr>
          </a:p>
        </p:txBody>
      </p:sp>
      <p:pic>
        <p:nvPicPr>
          <p:cNvPr id="778" name="Shape 778"/>
          <p:cNvPicPr preferRelativeResize="0"/>
          <p:nvPr/>
        </p:nvPicPr>
        <p:blipFill rotWithShape="1">
          <a:blip r:embed="rId3">
            <a:alphaModFix/>
          </a:blip>
          <a:srcRect b="0" l="0" r="0" t="20217"/>
          <a:stretch/>
        </p:blipFill>
        <p:spPr>
          <a:xfrm>
            <a:off x="196500" y="618900"/>
            <a:ext cx="6778600" cy="3738425"/>
          </a:xfrm>
          <a:prstGeom prst="rect">
            <a:avLst/>
          </a:prstGeom>
          <a:noFill/>
          <a:ln>
            <a:noFill/>
          </a:ln>
        </p:spPr>
      </p:pic>
      <p:sp>
        <p:nvSpPr>
          <p:cNvPr id="779" name="Shape 779"/>
          <p:cNvSpPr/>
          <p:nvPr/>
        </p:nvSpPr>
        <p:spPr>
          <a:xfrm>
            <a:off x="196500" y="1005976"/>
            <a:ext cx="3222000" cy="2241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0" name="Shape 780"/>
          <p:cNvSpPr/>
          <p:nvPr/>
        </p:nvSpPr>
        <p:spPr>
          <a:xfrm>
            <a:off x="196500" y="2182520"/>
            <a:ext cx="3643200" cy="2241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1" name="Shape 781"/>
          <p:cNvSpPr/>
          <p:nvPr/>
        </p:nvSpPr>
        <p:spPr>
          <a:xfrm>
            <a:off x="196500" y="1797667"/>
            <a:ext cx="2595300" cy="2241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Shape 786"/>
          <p:cNvSpPr txBox="1"/>
          <p:nvPr/>
        </p:nvSpPr>
        <p:spPr>
          <a:xfrm>
            <a:off x="56775" y="154450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chemeClr val="dk1"/>
                </a:solidFill>
                <a:latin typeface="Roboto Light"/>
                <a:ea typeface="Roboto Light"/>
                <a:cs typeface="Roboto Light"/>
                <a:sym typeface="Roboto Light"/>
              </a:rPr>
              <a:t>Future Work</a:t>
            </a:r>
            <a:endParaRPr sz="4800">
              <a:solidFill>
                <a:schemeClr val="dk1"/>
              </a:solidFill>
              <a:latin typeface="Roboto Light"/>
              <a:ea typeface="Roboto Light"/>
              <a:cs typeface="Roboto Light"/>
              <a:sym typeface="Roboto Light"/>
            </a:endParaRPr>
          </a:p>
        </p:txBody>
      </p:sp>
      <p:sp>
        <p:nvSpPr>
          <p:cNvPr id="787" name="Shape 7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788" name="Shape 788"/>
          <p:cNvSpPr txBox="1"/>
          <p:nvPr/>
        </p:nvSpPr>
        <p:spPr>
          <a:xfrm>
            <a:off x="749375" y="2420950"/>
            <a:ext cx="6744600" cy="76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666666"/>
                </a:solidFill>
                <a:latin typeface="Roboto Light"/>
                <a:ea typeface="Roboto Light"/>
                <a:cs typeface="Roboto Light"/>
                <a:sym typeface="Roboto Light"/>
              </a:rPr>
              <a:t>🙶 </a:t>
            </a:r>
            <a:r>
              <a:rPr lang="en">
                <a:solidFill>
                  <a:srgbClr val="666666"/>
                </a:solidFill>
                <a:latin typeface="Roboto Light"/>
                <a:ea typeface="Roboto Light"/>
                <a:cs typeface="Roboto Light"/>
                <a:sym typeface="Roboto Light"/>
              </a:rPr>
              <a:t>Roads?!? Where we're going, we don't need roads! </a:t>
            </a:r>
            <a:r>
              <a:rPr lang="en">
                <a:solidFill>
                  <a:srgbClr val="666666"/>
                </a:solidFill>
                <a:latin typeface="Comfortaa"/>
                <a:ea typeface="Comfortaa"/>
                <a:cs typeface="Comfortaa"/>
                <a:sym typeface="Comfortaa"/>
              </a:rPr>
              <a:t>🙷</a:t>
            </a:r>
            <a:r>
              <a:rPr lang="en">
                <a:solidFill>
                  <a:srgbClr val="666666"/>
                </a:solidFill>
                <a:latin typeface="Roboto Light"/>
                <a:ea typeface="Roboto Light"/>
                <a:cs typeface="Roboto Light"/>
                <a:sym typeface="Roboto Light"/>
              </a:rPr>
              <a:t> </a:t>
            </a:r>
            <a:endParaRPr>
              <a:solidFill>
                <a:srgbClr val="666666"/>
              </a:solidFill>
              <a:latin typeface="Roboto Light"/>
              <a:ea typeface="Roboto Light"/>
              <a:cs typeface="Roboto Light"/>
              <a:sym typeface="Roboto Light"/>
            </a:endParaRPr>
          </a:p>
          <a:p>
            <a:pPr indent="0" lvl="0" marL="2743200" rtl="0">
              <a:spcBef>
                <a:spcPts val="0"/>
              </a:spcBef>
              <a:spcAft>
                <a:spcPts val="0"/>
              </a:spcAft>
              <a:buNone/>
            </a:pPr>
            <a:r>
              <a:rPr lang="en">
                <a:solidFill>
                  <a:srgbClr val="666666"/>
                </a:solidFill>
                <a:latin typeface="Roboto Light"/>
                <a:ea typeface="Roboto Light"/>
                <a:cs typeface="Roboto Light"/>
                <a:sym typeface="Roboto Light"/>
              </a:rPr>
              <a:t>- Doc Brown</a:t>
            </a:r>
            <a:endParaRPr>
              <a:solidFill>
                <a:srgbClr val="666666"/>
              </a:solidFill>
              <a:latin typeface="Roboto Light"/>
              <a:ea typeface="Roboto Light"/>
              <a:cs typeface="Roboto Light"/>
              <a:sym typeface="Roboto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Shape 793"/>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Future work.</a:t>
            </a:r>
            <a:endParaRPr sz="3000">
              <a:solidFill>
                <a:schemeClr val="dk1"/>
              </a:solidFill>
              <a:latin typeface="Roboto Light"/>
              <a:ea typeface="Roboto Light"/>
              <a:cs typeface="Roboto Light"/>
              <a:sym typeface="Roboto Light"/>
            </a:endParaRPr>
          </a:p>
        </p:txBody>
      </p:sp>
      <p:sp>
        <p:nvSpPr>
          <p:cNvPr id="794" name="Shape 794"/>
          <p:cNvSpPr txBox="1"/>
          <p:nvPr/>
        </p:nvSpPr>
        <p:spPr>
          <a:xfrm>
            <a:off x="1090025" y="1884825"/>
            <a:ext cx="7278000" cy="246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AutoNum type="arabicPeriod"/>
            </a:pPr>
            <a:r>
              <a:rPr lang="en">
                <a:solidFill>
                  <a:schemeClr val="dk1"/>
                </a:solidFill>
                <a:latin typeface="Roboto Light"/>
                <a:ea typeface="Roboto Light"/>
                <a:cs typeface="Roboto Light"/>
                <a:sym typeface="Roboto Light"/>
              </a:rPr>
              <a:t>Network optimization (like Wifi-direct ex.)</a:t>
            </a:r>
            <a:endParaRPr>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AutoNum type="arabicPeriod"/>
            </a:pPr>
            <a:r>
              <a:rPr lang="en">
                <a:solidFill>
                  <a:schemeClr val="dk1"/>
                </a:solidFill>
                <a:latin typeface="Roboto Light"/>
                <a:ea typeface="Roboto Light"/>
                <a:cs typeface="Roboto Light"/>
                <a:sym typeface="Roboto Light"/>
              </a:rPr>
              <a:t>Network optimization like scanning frequency bands in location and tweaking so there are fewer overlaps.</a:t>
            </a:r>
            <a:endParaRPr>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AutoNum type="arabicPeriod"/>
            </a:pPr>
            <a:r>
              <a:rPr lang="en">
                <a:solidFill>
                  <a:schemeClr val="dk1"/>
                </a:solidFill>
                <a:latin typeface="Roboto Light"/>
                <a:ea typeface="Roboto Light"/>
                <a:cs typeface="Roboto Light"/>
                <a:sym typeface="Roboto Light"/>
              </a:rPr>
              <a:t>Additional compression methods</a:t>
            </a:r>
            <a:endParaRPr>
              <a:solidFill>
                <a:schemeClr val="dk1"/>
              </a:solidFill>
              <a:latin typeface="Roboto Light"/>
              <a:ea typeface="Roboto Light"/>
              <a:cs typeface="Roboto Light"/>
              <a:sym typeface="Roboto Light"/>
            </a:endParaRPr>
          </a:p>
          <a:p>
            <a:pPr indent="-317500" lvl="1" marL="914400" rtl="0">
              <a:spcBef>
                <a:spcPts val="0"/>
              </a:spcBef>
              <a:spcAft>
                <a:spcPts val="0"/>
              </a:spcAft>
              <a:buClr>
                <a:schemeClr val="dk1"/>
              </a:buClr>
              <a:buSzPts val="1400"/>
              <a:buFont typeface="Roboto Light"/>
              <a:buAutoNum type="alphaLcPeriod"/>
            </a:pPr>
            <a:r>
              <a:rPr lang="en">
                <a:solidFill>
                  <a:schemeClr val="dk1"/>
                </a:solidFill>
                <a:latin typeface="Roboto Light"/>
                <a:ea typeface="Roboto Light"/>
                <a:cs typeface="Roboto Light"/>
                <a:sym typeface="Roboto Light"/>
              </a:rPr>
              <a:t>Compress Point cloud.</a:t>
            </a:r>
            <a:endParaRPr>
              <a:solidFill>
                <a:schemeClr val="dk1"/>
              </a:solidFill>
              <a:latin typeface="Roboto Light"/>
              <a:ea typeface="Roboto Light"/>
              <a:cs typeface="Roboto Light"/>
              <a:sym typeface="Roboto Light"/>
            </a:endParaRPr>
          </a:p>
          <a:p>
            <a:pPr indent="-317500" lvl="1" marL="914400" rtl="0">
              <a:spcBef>
                <a:spcPts val="0"/>
              </a:spcBef>
              <a:spcAft>
                <a:spcPts val="0"/>
              </a:spcAft>
              <a:buClr>
                <a:schemeClr val="dk1"/>
              </a:buClr>
              <a:buSzPts val="1400"/>
              <a:buFont typeface="Roboto Light"/>
              <a:buAutoNum type="alphaLcPeriod"/>
            </a:pPr>
            <a:r>
              <a:rPr lang="en">
                <a:solidFill>
                  <a:schemeClr val="dk1"/>
                </a:solidFill>
                <a:latin typeface="Roboto Light"/>
                <a:ea typeface="Roboto Light"/>
                <a:cs typeface="Roboto Light"/>
                <a:sym typeface="Roboto Light"/>
              </a:rPr>
              <a:t>With Intraframe compression </a:t>
            </a:r>
            <a:r>
              <a:rPr lang="en">
                <a:solidFill>
                  <a:schemeClr val="dk1"/>
                </a:solidFill>
                <a:latin typeface="Roboto Light"/>
                <a:ea typeface="Roboto Light"/>
                <a:cs typeface="Roboto Light"/>
                <a:sym typeface="Roboto Light"/>
              </a:rPr>
              <a:t>techniques</a:t>
            </a:r>
            <a:r>
              <a:rPr lang="en">
                <a:solidFill>
                  <a:schemeClr val="dk1"/>
                </a:solidFill>
                <a:latin typeface="Roboto Light"/>
                <a:ea typeface="Roboto Light"/>
                <a:cs typeface="Roboto Light"/>
                <a:sym typeface="Roboto Light"/>
              </a:rPr>
              <a:t>, like H-264.</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795" name="Shape 7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796" name="Shape 796"/>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Future Work : : REV1 Optimizations</a:t>
            </a:r>
            <a:endParaRPr>
              <a:solidFill>
                <a:srgbClr val="999999"/>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Shape 801"/>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Future work.</a:t>
            </a:r>
            <a:endParaRPr sz="3000">
              <a:solidFill>
                <a:schemeClr val="dk1"/>
              </a:solidFill>
              <a:latin typeface="Roboto Light"/>
              <a:ea typeface="Roboto Light"/>
              <a:cs typeface="Roboto Light"/>
              <a:sym typeface="Roboto Light"/>
            </a:endParaRPr>
          </a:p>
        </p:txBody>
      </p:sp>
      <p:sp>
        <p:nvSpPr>
          <p:cNvPr id="802" name="Shape 802"/>
          <p:cNvSpPr txBox="1"/>
          <p:nvPr/>
        </p:nvSpPr>
        <p:spPr>
          <a:xfrm>
            <a:off x="1090025" y="1884825"/>
            <a:ext cx="6426600" cy="246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latin typeface="Roboto Light"/>
                <a:ea typeface="Roboto Light"/>
                <a:cs typeface="Roboto Light"/>
                <a:sym typeface="Roboto Light"/>
              </a:rPr>
              <a:t> 0.) 	Cleaning up the Github Repo to be available to the lab.</a:t>
            </a:r>
            <a:endParaRPr>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AutoNum type="arabicPeriod"/>
            </a:pPr>
            <a:r>
              <a:rPr lang="en">
                <a:solidFill>
                  <a:schemeClr val="dk1"/>
                </a:solidFill>
                <a:latin typeface="Roboto Light"/>
                <a:ea typeface="Roboto Light"/>
                <a:cs typeface="Roboto Light"/>
                <a:sym typeface="Roboto Light"/>
              </a:rPr>
              <a:t>Doing more application-specific onboard computing:</a:t>
            </a:r>
            <a:endParaRPr>
              <a:solidFill>
                <a:schemeClr val="dk1"/>
              </a:solidFill>
              <a:latin typeface="Roboto Light"/>
              <a:ea typeface="Roboto Light"/>
              <a:cs typeface="Roboto Light"/>
              <a:sym typeface="Roboto Light"/>
            </a:endParaRPr>
          </a:p>
          <a:p>
            <a:pPr indent="-317500" lvl="1" marL="914400" rtl="0">
              <a:spcBef>
                <a:spcPts val="0"/>
              </a:spcBef>
              <a:spcAft>
                <a:spcPts val="0"/>
              </a:spcAft>
              <a:buClr>
                <a:schemeClr val="dk1"/>
              </a:buClr>
              <a:buSzPts val="1400"/>
              <a:buFont typeface="Roboto Light"/>
              <a:buAutoNum type="alphaLcPeriod"/>
            </a:pPr>
            <a:r>
              <a:rPr lang="en">
                <a:solidFill>
                  <a:schemeClr val="dk1"/>
                </a:solidFill>
                <a:latin typeface="Roboto Light"/>
                <a:ea typeface="Roboto Light"/>
                <a:cs typeface="Roboto Light"/>
                <a:sym typeface="Roboto Light"/>
              </a:rPr>
              <a:t>On Intel Joule</a:t>
            </a:r>
            <a:endParaRPr>
              <a:solidFill>
                <a:schemeClr val="dk1"/>
              </a:solidFill>
              <a:latin typeface="Roboto Light"/>
              <a:ea typeface="Roboto Light"/>
              <a:cs typeface="Roboto Light"/>
              <a:sym typeface="Roboto Light"/>
            </a:endParaRPr>
          </a:p>
          <a:p>
            <a:pPr indent="-317500" lvl="1" marL="914400" rtl="0">
              <a:spcBef>
                <a:spcPts val="0"/>
              </a:spcBef>
              <a:spcAft>
                <a:spcPts val="0"/>
              </a:spcAft>
              <a:buClr>
                <a:schemeClr val="dk1"/>
              </a:buClr>
              <a:buSzPts val="1400"/>
              <a:buFont typeface="Roboto Light"/>
              <a:buAutoNum type="alphaLcPeriod"/>
            </a:pPr>
            <a:r>
              <a:rPr lang="en">
                <a:solidFill>
                  <a:schemeClr val="dk1"/>
                </a:solidFill>
                <a:latin typeface="Roboto Light"/>
                <a:ea typeface="Roboto Light"/>
                <a:cs typeface="Roboto Light"/>
                <a:sym typeface="Roboto Light"/>
              </a:rPr>
              <a:t>On Movidius</a:t>
            </a:r>
            <a:endParaRPr>
              <a:solidFill>
                <a:schemeClr val="dk1"/>
              </a:solidFill>
              <a:latin typeface="Roboto Light"/>
              <a:ea typeface="Roboto Light"/>
              <a:cs typeface="Roboto Light"/>
              <a:sym typeface="Roboto Light"/>
            </a:endParaRPr>
          </a:p>
          <a:p>
            <a:pPr indent="-317500" lvl="2" marL="1371600" rtl="0">
              <a:spcBef>
                <a:spcPts val="0"/>
              </a:spcBef>
              <a:spcAft>
                <a:spcPts val="0"/>
              </a:spcAft>
              <a:buClr>
                <a:schemeClr val="dk1"/>
              </a:buClr>
              <a:buSzPts val="1400"/>
              <a:buFont typeface="Roboto Light"/>
              <a:buAutoNum type="romanLcPeriod"/>
            </a:pPr>
            <a:r>
              <a:rPr lang="en">
                <a:solidFill>
                  <a:schemeClr val="dk1"/>
                </a:solidFill>
                <a:latin typeface="Roboto Light"/>
                <a:ea typeface="Roboto Light"/>
                <a:cs typeface="Roboto Light"/>
                <a:sym typeface="Roboto Light"/>
              </a:rPr>
              <a:t>Object detection, onboard SLAM (</a:t>
            </a:r>
            <a:r>
              <a:rPr lang="en">
                <a:solidFill>
                  <a:schemeClr val="dk1"/>
                </a:solidFill>
                <a:latin typeface="Roboto Light"/>
                <a:ea typeface="Roboto Light"/>
                <a:cs typeface="Roboto Light"/>
                <a:sym typeface="Roboto Light"/>
              </a:rPr>
              <a:t>Using IMU in J6)</a:t>
            </a:r>
            <a:r>
              <a:rPr lang="en">
                <a:solidFill>
                  <a:schemeClr val="dk1"/>
                </a:solidFill>
                <a:latin typeface="Roboto Light"/>
                <a:ea typeface="Roboto Light"/>
                <a:cs typeface="Roboto Light"/>
                <a:sym typeface="Roboto Light"/>
              </a:rPr>
              <a:t>, etc.</a:t>
            </a:r>
            <a:endParaRPr>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AutoNum type="arabicPeriod"/>
            </a:pPr>
            <a:r>
              <a:rPr lang="en">
                <a:solidFill>
                  <a:schemeClr val="dk1"/>
                </a:solidFill>
                <a:latin typeface="Roboto Light"/>
                <a:ea typeface="Roboto Light"/>
                <a:cs typeface="Roboto Light"/>
                <a:sym typeface="Roboto Light"/>
              </a:rPr>
              <a:t>Integrating battery to make the sensor nodes portable</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803" name="Shape 8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804" name="Shape 804"/>
          <p:cNvSpPr txBox="1"/>
          <p:nvPr/>
        </p:nvSpPr>
        <p:spPr>
          <a:xfrm>
            <a:off x="-48670" y="4834325"/>
            <a:ext cx="4794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Future Work : : REV2</a:t>
            </a:r>
            <a:endParaRPr>
              <a:solidFill>
                <a:srgbClr val="999999"/>
              </a:solidFill>
            </a:endParaRPr>
          </a:p>
        </p:txBody>
      </p:sp>
      <p:pic>
        <p:nvPicPr>
          <p:cNvPr id="805" name="Shape 805"/>
          <p:cNvPicPr preferRelativeResize="0"/>
          <p:nvPr/>
        </p:nvPicPr>
        <p:blipFill>
          <a:blip r:embed="rId3">
            <a:alphaModFix/>
          </a:blip>
          <a:stretch>
            <a:fillRect/>
          </a:stretch>
        </p:blipFill>
        <p:spPr>
          <a:xfrm>
            <a:off x="6904075" y="2178150"/>
            <a:ext cx="2005275" cy="14492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Shape 8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pic>
        <p:nvPicPr>
          <p:cNvPr id="811" name="Shape 811" title="Screencast 2018-05-20 14:52:30.avi">
            <a:hlinkClick r:id="rId3"/>
          </p:cNvPr>
          <p:cNvPicPr preferRelativeResize="0"/>
          <p:nvPr/>
        </p:nvPicPr>
        <p:blipFill>
          <a:blip r:embed="rId4">
            <a:alphaModFix/>
          </a:blip>
          <a:stretch>
            <a:fillRect/>
          </a:stretch>
        </p:blipFill>
        <p:spPr>
          <a:xfrm>
            <a:off x="4110000" y="397850"/>
            <a:ext cx="4955950" cy="3716950"/>
          </a:xfrm>
          <a:prstGeom prst="rect">
            <a:avLst/>
          </a:prstGeom>
          <a:noFill/>
          <a:ln>
            <a:noFill/>
          </a:ln>
        </p:spPr>
      </p:pic>
      <p:pic>
        <p:nvPicPr>
          <p:cNvPr id="812" name="Shape 812" title="moving_arm_3.avi">
            <a:hlinkClick r:id="rId5"/>
          </p:cNvPr>
          <p:cNvPicPr preferRelativeResize="0"/>
          <p:nvPr/>
        </p:nvPicPr>
        <p:blipFill>
          <a:blip r:embed="rId6">
            <a:alphaModFix/>
          </a:blip>
          <a:stretch>
            <a:fillRect/>
          </a:stretch>
        </p:blipFill>
        <p:spPr>
          <a:xfrm>
            <a:off x="439800" y="38223"/>
            <a:ext cx="3457525" cy="2593125"/>
          </a:xfrm>
          <a:prstGeom prst="rect">
            <a:avLst/>
          </a:prstGeom>
          <a:noFill/>
          <a:ln>
            <a:noFill/>
          </a:ln>
        </p:spPr>
      </p:pic>
      <p:pic>
        <p:nvPicPr>
          <p:cNvPr id="813" name="Shape 813" title="moving_can_21.avi">
            <a:hlinkClick r:id="rId7"/>
          </p:cNvPr>
          <p:cNvPicPr preferRelativeResize="0"/>
          <p:nvPr/>
        </p:nvPicPr>
        <p:blipFill>
          <a:blip r:embed="rId8">
            <a:alphaModFix/>
          </a:blip>
          <a:stretch>
            <a:fillRect/>
          </a:stretch>
        </p:blipFill>
        <p:spPr>
          <a:xfrm>
            <a:off x="604600" y="2710875"/>
            <a:ext cx="3127914" cy="23459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Shape 818"/>
          <p:cNvSpPr txBox="1"/>
          <p:nvPr/>
        </p:nvSpPr>
        <p:spPr>
          <a:xfrm>
            <a:off x="1762800" y="1510450"/>
            <a:ext cx="56184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chemeClr val="dk1"/>
                </a:solidFill>
                <a:latin typeface="Roboto Light"/>
                <a:ea typeface="Roboto Light"/>
                <a:cs typeface="Roboto Light"/>
                <a:sym typeface="Roboto Light"/>
              </a:rPr>
              <a:t>Thanks! Questions?</a:t>
            </a:r>
            <a:endParaRPr sz="4800">
              <a:solidFill>
                <a:schemeClr val="dk1"/>
              </a:solidFill>
              <a:latin typeface="Roboto Light"/>
              <a:ea typeface="Roboto Light"/>
              <a:cs typeface="Roboto Light"/>
              <a:sym typeface="Roboto Light"/>
            </a:endParaRPr>
          </a:p>
        </p:txBody>
      </p:sp>
      <p:sp>
        <p:nvSpPr>
          <p:cNvPr id="819" name="Shape 8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Shape 824"/>
          <p:cNvSpPr txBox="1"/>
          <p:nvPr/>
        </p:nvSpPr>
        <p:spPr>
          <a:xfrm>
            <a:off x="284350" y="156250"/>
            <a:ext cx="56184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chemeClr val="dk1"/>
                </a:solidFill>
                <a:latin typeface="Roboto Light"/>
                <a:ea typeface="Roboto Light"/>
                <a:cs typeface="Roboto Light"/>
                <a:sym typeface="Roboto Light"/>
              </a:rPr>
              <a:t>Questions we got:</a:t>
            </a:r>
            <a:endParaRPr sz="4800">
              <a:solidFill>
                <a:schemeClr val="dk1"/>
              </a:solidFill>
              <a:latin typeface="Roboto Light"/>
              <a:ea typeface="Roboto Light"/>
              <a:cs typeface="Roboto Light"/>
              <a:sym typeface="Roboto Light"/>
            </a:endParaRPr>
          </a:p>
        </p:txBody>
      </p:sp>
      <p:sp>
        <p:nvSpPr>
          <p:cNvPr id="825" name="Shape 8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826" name="Shape 826"/>
          <p:cNvSpPr txBox="1"/>
          <p:nvPr/>
        </p:nvSpPr>
        <p:spPr>
          <a:xfrm>
            <a:off x="1090025" y="919150"/>
            <a:ext cx="6426600" cy="34320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Mechanical vibration reduction?</a:t>
            </a:r>
            <a:endParaRPr>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Other possible specialized hardware for doing video compression</a:t>
            </a:r>
            <a:endParaRPr>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Char char="●"/>
            </a:pPr>
            <a:r>
              <a:rPr lang="en">
                <a:solidFill>
                  <a:schemeClr val="dk1"/>
                </a:solidFill>
                <a:latin typeface="Roboto Light"/>
                <a:ea typeface="Roboto Light"/>
                <a:cs typeface="Roboto Light"/>
                <a:sym typeface="Roboto Light"/>
              </a:rPr>
              <a:t> </a:t>
            </a:r>
            <a:endParaRPr>
              <a:solidFill>
                <a:schemeClr val="dk1"/>
              </a:solidFill>
              <a:latin typeface="Roboto Light"/>
              <a:ea typeface="Roboto Light"/>
              <a:cs typeface="Roboto Light"/>
              <a:sym typeface="Roboto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30" name="Shape 830"/>
        <p:cNvGrpSpPr/>
        <p:nvPr/>
      </p:nvGrpSpPr>
      <p:grpSpPr>
        <a:xfrm>
          <a:off x="0" y="0"/>
          <a:ext cx="0" cy="0"/>
          <a:chOff x="0" y="0"/>
          <a:chExt cx="0" cy="0"/>
        </a:xfrm>
      </p:grpSpPr>
      <p:sp>
        <p:nvSpPr>
          <p:cNvPr id="831" name="Shape 831"/>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Followup</a:t>
            </a:r>
            <a:endParaRPr sz="3000">
              <a:solidFill>
                <a:schemeClr val="dk1"/>
              </a:solidFill>
              <a:latin typeface="Roboto Light"/>
              <a:ea typeface="Roboto Light"/>
              <a:cs typeface="Roboto Light"/>
              <a:sym typeface="Roboto Light"/>
            </a:endParaRPr>
          </a:p>
        </p:txBody>
      </p:sp>
      <p:sp>
        <p:nvSpPr>
          <p:cNvPr id="832" name="Shape 832"/>
          <p:cNvSpPr txBox="1"/>
          <p:nvPr/>
        </p:nvSpPr>
        <p:spPr>
          <a:xfrm>
            <a:off x="987825" y="1532825"/>
            <a:ext cx="7800300" cy="246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latin typeface="Roboto Light"/>
                <a:ea typeface="Roboto Light"/>
                <a:cs typeface="Roboto Light"/>
                <a:sym typeface="Roboto Light"/>
              </a:rPr>
              <a:t>If time, please investigate alternative approaches. One such approach would involve POV </a:t>
            </a:r>
            <a:r>
              <a:rPr lang="en">
                <a:solidFill>
                  <a:schemeClr val="dk1"/>
                </a:solidFill>
                <a:latin typeface="Roboto Light"/>
                <a:ea typeface="Roboto Light"/>
                <a:cs typeface="Roboto Light"/>
                <a:sym typeface="Roboto Light"/>
              </a:rPr>
              <a:t>transceivers</a:t>
            </a:r>
            <a:r>
              <a:rPr lang="en">
                <a:solidFill>
                  <a:schemeClr val="dk1"/>
                </a:solidFill>
                <a:latin typeface="Roboto Light"/>
                <a:ea typeface="Roboto Light"/>
                <a:cs typeface="Roboto Light"/>
                <a:sym typeface="Roboto Light"/>
              </a:rPr>
              <a:t> for drones. Find out what our system affords beyond them.</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rPr lang="en">
                <a:solidFill>
                  <a:schemeClr val="dk1"/>
                </a:solidFill>
                <a:latin typeface="Roboto Light"/>
                <a:ea typeface="Roboto Light"/>
                <a:cs typeface="Roboto Light"/>
                <a:sym typeface="Roboto Light"/>
              </a:rPr>
              <a:t>	EX: </a:t>
            </a:r>
            <a:r>
              <a:rPr lang="en" u="sng">
                <a:solidFill>
                  <a:schemeClr val="hlink"/>
                </a:solidFill>
                <a:latin typeface="Roboto Light"/>
                <a:ea typeface="Roboto Light"/>
                <a:cs typeface="Roboto Light"/>
                <a:sym typeface="Roboto Light"/>
                <a:hlinkClick r:id="rId3"/>
              </a:rPr>
              <a:t>http://fpv3dcam.com/products-fpv3dcam/the-blackbird2-3d-fpv-camera.html</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rPr lang="en">
                <a:solidFill>
                  <a:schemeClr val="dk1"/>
                </a:solidFill>
                <a:latin typeface="Roboto Light"/>
                <a:ea typeface="Roboto Light"/>
                <a:cs typeface="Roboto Light"/>
                <a:sym typeface="Roboto Light"/>
              </a:rPr>
              <a:t>One additional point to keep in mind is that our system is extensible - meaning it can easily be modified to accommodate many different sensor modalities.</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rPr lang="en">
                <a:solidFill>
                  <a:schemeClr val="dk1"/>
                </a:solidFill>
                <a:latin typeface="Roboto Light"/>
                <a:ea typeface="Roboto Light"/>
                <a:cs typeface="Roboto Light"/>
                <a:sym typeface="Roboto Light"/>
              </a:rPr>
              <a:t>Everything is made of simple off-the-shelf components and could easily be replicated by other researchers. Pick your favorite sensor, get a general purpose computing platform like the Joule, download our open-source repositories, (if Kinova Arm, follow our simple steps for getting power), and download our open-source 3D files to 3D print the parts. </a:t>
            </a:r>
            <a:r>
              <a:rPr lang="en" sz="700">
                <a:solidFill>
                  <a:schemeClr val="dk1"/>
                </a:solidFill>
                <a:latin typeface="Roboto Light"/>
                <a:ea typeface="Roboto Light"/>
                <a:cs typeface="Roboto Light"/>
                <a:sym typeface="Roboto Light"/>
              </a:rPr>
              <a:t>Some assembly required.</a:t>
            </a:r>
            <a:endParaRPr sz="700">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sz="700">
              <a:solidFill>
                <a:schemeClr val="dk1"/>
              </a:solidFill>
              <a:latin typeface="Roboto Light"/>
              <a:ea typeface="Roboto Light"/>
              <a:cs typeface="Roboto Light"/>
              <a:sym typeface="Roboto Light"/>
            </a:endParaRPr>
          </a:p>
        </p:txBody>
      </p:sp>
      <p:sp>
        <p:nvSpPr>
          <p:cNvPr id="833" name="Shape 8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37" name="Shape 837"/>
        <p:cNvGrpSpPr/>
        <p:nvPr/>
      </p:nvGrpSpPr>
      <p:grpSpPr>
        <a:xfrm>
          <a:off x="0" y="0"/>
          <a:ext cx="0" cy="0"/>
          <a:chOff x="0" y="0"/>
          <a:chExt cx="0" cy="0"/>
        </a:xfrm>
      </p:grpSpPr>
      <p:sp>
        <p:nvSpPr>
          <p:cNvPr id="838" name="Shape 83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Communication Protocol</a:t>
            </a:r>
            <a:endParaRPr/>
          </a:p>
        </p:txBody>
      </p:sp>
      <p:pic>
        <p:nvPicPr>
          <p:cNvPr id="839" name="Shape 839"/>
          <p:cNvPicPr preferRelativeResize="0"/>
          <p:nvPr/>
        </p:nvPicPr>
        <p:blipFill rotWithShape="1">
          <a:blip r:embed="rId3">
            <a:alphaModFix/>
          </a:blip>
          <a:srcRect b="32537" l="15483" r="18208" t="13306"/>
          <a:stretch/>
        </p:blipFill>
        <p:spPr>
          <a:xfrm flipH="1" rot="-5400000">
            <a:off x="5782165" y="2733562"/>
            <a:ext cx="595950" cy="324175"/>
          </a:xfrm>
          <a:prstGeom prst="rect">
            <a:avLst/>
          </a:prstGeom>
          <a:noFill/>
          <a:ln>
            <a:noFill/>
          </a:ln>
        </p:spPr>
      </p:pic>
      <p:sp>
        <p:nvSpPr>
          <p:cNvPr id="840" name="Shape 840"/>
          <p:cNvSpPr/>
          <p:nvPr/>
        </p:nvSpPr>
        <p:spPr>
          <a:xfrm>
            <a:off x="6287425" y="1005450"/>
            <a:ext cx="2031600" cy="399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41" name="Shape 841"/>
          <p:cNvSpPr/>
          <p:nvPr/>
        </p:nvSpPr>
        <p:spPr>
          <a:xfrm>
            <a:off x="2661650" y="1005450"/>
            <a:ext cx="2661600" cy="399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42" name="Shape 842"/>
          <p:cNvSpPr/>
          <p:nvPr/>
        </p:nvSpPr>
        <p:spPr>
          <a:xfrm>
            <a:off x="1043538" y="2038775"/>
            <a:ext cx="766200" cy="210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43" name="Shape 843"/>
          <p:cNvPicPr preferRelativeResize="0"/>
          <p:nvPr/>
        </p:nvPicPr>
        <p:blipFill rotWithShape="1">
          <a:blip r:embed="rId4">
            <a:alphaModFix/>
          </a:blip>
          <a:srcRect b="10570" l="4526" r="4398" t="10546"/>
          <a:stretch/>
        </p:blipFill>
        <p:spPr>
          <a:xfrm>
            <a:off x="2329275" y="906980"/>
            <a:ext cx="1265100" cy="1095770"/>
          </a:xfrm>
          <a:prstGeom prst="rect">
            <a:avLst/>
          </a:prstGeom>
          <a:noFill/>
          <a:ln>
            <a:noFill/>
          </a:ln>
        </p:spPr>
      </p:pic>
      <p:cxnSp>
        <p:nvCxnSpPr>
          <p:cNvPr id="844" name="Shape 844"/>
          <p:cNvCxnSpPr/>
          <p:nvPr/>
        </p:nvCxnSpPr>
        <p:spPr>
          <a:xfrm>
            <a:off x="1510250" y="1880575"/>
            <a:ext cx="614700" cy="2100"/>
          </a:xfrm>
          <a:prstGeom prst="straightConnector1">
            <a:avLst/>
          </a:prstGeom>
          <a:noFill/>
          <a:ln cap="flat" cmpd="sng" w="28575">
            <a:solidFill>
              <a:srgbClr val="666666"/>
            </a:solidFill>
            <a:prstDash val="solid"/>
            <a:round/>
            <a:headEnd len="med" w="med" type="none"/>
            <a:tailEnd len="med" w="med" type="triangle"/>
          </a:ln>
        </p:spPr>
      </p:cxnSp>
      <p:pic>
        <p:nvPicPr>
          <p:cNvPr id="845" name="Shape 845"/>
          <p:cNvPicPr preferRelativeResize="0"/>
          <p:nvPr/>
        </p:nvPicPr>
        <p:blipFill>
          <a:blip r:embed="rId5">
            <a:alphaModFix/>
          </a:blip>
          <a:stretch>
            <a:fillRect/>
          </a:stretch>
        </p:blipFill>
        <p:spPr>
          <a:xfrm>
            <a:off x="3999816" y="1623241"/>
            <a:ext cx="1265095" cy="333900"/>
          </a:xfrm>
          <a:prstGeom prst="rect">
            <a:avLst/>
          </a:prstGeom>
          <a:noFill/>
          <a:ln>
            <a:noFill/>
          </a:ln>
        </p:spPr>
      </p:pic>
      <p:cxnSp>
        <p:nvCxnSpPr>
          <p:cNvPr id="846" name="Shape 846"/>
          <p:cNvCxnSpPr/>
          <p:nvPr/>
        </p:nvCxnSpPr>
        <p:spPr>
          <a:xfrm>
            <a:off x="3670780" y="1880575"/>
            <a:ext cx="297900" cy="0"/>
          </a:xfrm>
          <a:prstGeom prst="straightConnector1">
            <a:avLst/>
          </a:prstGeom>
          <a:noFill/>
          <a:ln cap="flat" cmpd="sng" w="28575">
            <a:solidFill>
              <a:srgbClr val="F6B26B"/>
            </a:solidFill>
            <a:prstDash val="solid"/>
            <a:round/>
            <a:headEnd len="med" w="med" type="none"/>
            <a:tailEnd len="med" w="med" type="triangle"/>
          </a:ln>
        </p:spPr>
      </p:cxnSp>
      <p:pic>
        <p:nvPicPr>
          <p:cNvPr id="847" name="Shape 847"/>
          <p:cNvPicPr preferRelativeResize="0"/>
          <p:nvPr/>
        </p:nvPicPr>
        <p:blipFill>
          <a:blip r:embed="rId6">
            <a:alphaModFix/>
          </a:blip>
          <a:stretch>
            <a:fillRect/>
          </a:stretch>
        </p:blipFill>
        <p:spPr>
          <a:xfrm flipH="1">
            <a:off x="8142300" y="2124540"/>
            <a:ext cx="1001700" cy="2761434"/>
          </a:xfrm>
          <a:prstGeom prst="rect">
            <a:avLst/>
          </a:prstGeom>
          <a:noFill/>
          <a:ln>
            <a:noFill/>
          </a:ln>
        </p:spPr>
      </p:pic>
      <p:pic>
        <p:nvPicPr>
          <p:cNvPr id="848" name="Shape 848"/>
          <p:cNvPicPr preferRelativeResize="0"/>
          <p:nvPr/>
        </p:nvPicPr>
        <p:blipFill rotWithShape="1">
          <a:blip r:embed="rId3">
            <a:alphaModFix/>
          </a:blip>
          <a:srcRect b="8801" l="15483" r="18208" t="13304"/>
          <a:stretch/>
        </p:blipFill>
        <p:spPr>
          <a:xfrm rot="5400000">
            <a:off x="5303517" y="2662513"/>
            <a:ext cx="595950" cy="466275"/>
          </a:xfrm>
          <a:prstGeom prst="rect">
            <a:avLst/>
          </a:prstGeom>
          <a:noFill/>
          <a:ln>
            <a:noFill/>
          </a:ln>
        </p:spPr>
      </p:pic>
      <p:sp>
        <p:nvSpPr>
          <p:cNvPr id="849" name="Shape 849"/>
          <p:cNvSpPr txBox="1"/>
          <p:nvPr/>
        </p:nvSpPr>
        <p:spPr>
          <a:xfrm>
            <a:off x="2667488" y="2238238"/>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Encode Packets</a:t>
            </a:r>
            <a:endParaRPr>
              <a:latin typeface="Roboto Light"/>
              <a:ea typeface="Roboto Light"/>
              <a:cs typeface="Roboto Light"/>
              <a:sym typeface="Roboto Light"/>
            </a:endParaRPr>
          </a:p>
        </p:txBody>
      </p:sp>
      <p:sp>
        <p:nvSpPr>
          <p:cNvPr id="850" name="Shape 850"/>
          <p:cNvSpPr txBox="1"/>
          <p:nvPr/>
        </p:nvSpPr>
        <p:spPr>
          <a:xfrm>
            <a:off x="6516150" y="4324719"/>
            <a:ext cx="2497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Perform </a:t>
            </a:r>
            <a:endParaRPr>
              <a:latin typeface="Roboto Light"/>
              <a:ea typeface="Roboto Light"/>
              <a:cs typeface="Roboto Light"/>
              <a:sym typeface="Roboto Light"/>
            </a:endParaRPr>
          </a:p>
          <a:p>
            <a:pPr indent="0" lvl="0" marL="0" rtl="0">
              <a:spcBef>
                <a:spcPts val="0"/>
              </a:spcBef>
              <a:spcAft>
                <a:spcPts val="0"/>
              </a:spcAft>
              <a:buNone/>
            </a:pPr>
            <a:r>
              <a:rPr lang="en">
                <a:latin typeface="Roboto Light"/>
                <a:ea typeface="Roboto Light"/>
                <a:cs typeface="Roboto Light"/>
                <a:sym typeface="Roboto Light"/>
              </a:rPr>
              <a:t>Perception Tasks</a:t>
            </a:r>
            <a:endParaRPr>
              <a:latin typeface="Roboto Light"/>
              <a:ea typeface="Roboto Light"/>
              <a:cs typeface="Roboto Light"/>
              <a:sym typeface="Roboto Light"/>
            </a:endParaRPr>
          </a:p>
        </p:txBody>
      </p:sp>
      <p:pic>
        <p:nvPicPr>
          <p:cNvPr id="851" name="Shape 851"/>
          <p:cNvPicPr preferRelativeResize="0"/>
          <p:nvPr/>
        </p:nvPicPr>
        <p:blipFill rotWithShape="1">
          <a:blip r:embed="rId7">
            <a:alphaModFix/>
          </a:blip>
          <a:srcRect b="0" l="17474" r="23666" t="0"/>
          <a:stretch/>
        </p:blipFill>
        <p:spPr>
          <a:xfrm>
            <a:off x="5881357" y="882815"/>
            <a:ext cx="818700" cy="1390975"/>
          </a:xfrm>
          <a:prstGeom prst="rect">
            <a:avLst/>
          </a:prstGeom>
          <a:noFill/>
          <a:ln>
            <a:noFill/>
          </a:ln>
        </p:spPr>
      </p:pic>
      <p:sp>
        <p:nvSpPr>
          <p:cNvPr id="852" name="Shape 852"/>
          <p:cNvSpPr txBox="1"/>
          <p:nvPr/>
        </p:nvSpPr>
        <p:spPr>
          <a:xfrm>
            <a:off x="721255" y="1189008"/>
            <a:ext cx="1608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Frame Acquisition</a:t>
            </a:r>
            <a:endParaRPr>
              <a:latin typeface="Roboto Light"/>
              <a:ea typeface="Roboto Light"/>
              <a:cs typeface="Roboto Light"/>
              <a:sym typeface="Roboto Light"/>
            </a:endParaRPr>
          </a:p>
        </p:txBody>
      </p:sp>
      <p:sp>
        <p:nvSpPr>
          <p:cNvPr id="853" name="Shape 853"/>
          <p:cNvSpPr txBox="1"/>
          <p:nvPr/>
        </p:nvSpPr>
        <p:spPr>
          <a:xfrm>
            <a:off x="854038" y="2889550"/>
            <a:ext cx="1001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RGB (640x480 px)</a:t>
            </a:r>
            <a:endParaRPr sz="800">
              <a:latin typeface="Roboto Light"/>
              <a:ea typeface="Roboto Light"/>
              <a:cs typeface="Roboto Light"/>
              <a:sym typeface="Roboto Light"/>
            </a:endParaRPr>
          </a:p>
        </p:txBody>
      </p:sp>
      <p:sp>
        <p:nvSpPr>
          <p:cNvPr id="854" name="Shape 854"/>
          <p:cNvSpPr txBox="1"/>
          <p:nvPr/>
        </p:nvSpPr>
        <p:spPr>
          <a:xfrm>
            <a:off x="1704463" y="2889550"/>
            <a:ext cx="977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 D (640x480 px)</a:t>
            </a:r>
            <a:endParaRPr sz="800">
              <a:latin typeface="Roboto Light"/>
              <a:ea typeface="Roboto Light"/>
              <a:cs typeface="Roboto Light"/>
              <a:sym typeface="Roboto Light"/>
            </a:endParaRPr>
          </a:p>
        </p:txBody>
      </p:sp>
      <p:cxnSp>
        <p:nvCxnSpPr>
          <p:cNvPr id="855" name="Shape 855"/>
          <p:cNvCxnSpPr/>
          <p:nvPr/>
        </p:nvCxnSpPr>
        <p:spPr>
          <a:xfrm>
            <a:off x="5748195" y="3294878"/>
            <a:ext cx="297900" cy="0"/>
          </a:xfrm>
          <a:prstGeom prst="straightConnector1">
            <a:avLst/>
          </a:prstGeom>
          <a:noFill/>
          <a:ln cap="flat" cmpd="sng" w="28575">
            <a:solidFill>
              <a:srgbClr val="666666"/>
            </a:solidFill>
            <a:prstDash val="solid"/>
            <a:round/>
            <a:headEnd len="med" w="med" type="none"/>
            <a:tailEnd len="med" w="med" type="triangle"/>
          </a:ln>
        </p:spPr>
      </p:cxnSp>
      <p:cxnSp>
        <p:nvCxnSpPr>
          <p:cNvPr id="856" name="Shape 856"/>
          <p:cNvCxnSpPr/>
          <p:nvPr/>
        </p:nvCxnSpPr>
        <p:spPr>
          <a:xfrm>
            <a:off x="4173703" y="2090269"/>
            <a:ext cx="0" cy="305700"/>
          </a:xfrm>
          <a:prstGeom prst="straightConnector1">
            <a:avLst/>
          </a:prstGeom>
          <a:noFill/>
          <a:ln cap="flat" cmpd="sng" w="28575">
            <a:solidFill>
              <a:srgbClr val="F6B26B"/>
            </a:solidFill>
            <a:prstDash val="solid"/>
            <a:round/>
            <a:headEnd len="med" w="med" type="none"/>
            <a:tailEnd len="med" w="med" type="triangle"/>
          </a:ln>
        </p:spPr>
      </p:cxnSp>
      <p:sp>
        <p:nvSpPr>
          <p:cNvPr id="857" name="Shape 857"/>
          <p:cNvSpPr txBox="1"/>
          <p:nvPr/>
        </p:nvSpPr>
        <p:spPr>
          <a:xfrm>
            <a:off x="6319052" y="2238356"/>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Decode Packets</a:t>
            </a:r>
            <a:endParaRPr>
              <a:latin typeface="Roboto Light"/>
              <a:ea typeface="Roboto Light"/>
              <a:cs typeface="Roboto Light"/>
              <a:sym typeface="Roboto Light"/>
            </a:endParaRPr>
          </a:p>
        </p:txBody>
      </p:sp>
      <p:grpSp>
        <p:nvGrpSpPr>
          <p:cNvPr id="858" name="Shape 858"/>
          <p:cNvGrpSpPr/>
          <p:nvPr/>
        </p:nvGrpSpPr>
        <p:grpSpPr>
          <a:xfrm>
            <a:off x="919525" y="2398637"/>
            <a:ext cx="1570400" cy="588900"/>
            <a:chOff x="-453250" y="2144000"/>
            <a:chExt cx="1570400" cy="588900"/>
          </a:xfrm>
        </p:grpSpPr>
        <p:pic>
          <p:nvPicPr>
            <p:cNvPr id="859" name="Shape 859"/>
            <p:cNvPicPr preferRelativeResize="0"/>
            <p:nvPr/>
          </p:nvPicPr>
          <p:blipFill>
            <a:blip r:embed="rId8">
              <a:alphaModFix/>
            </a:blip>
            <a:stretch>
              <a:fillRect/>
            </a:stretch>
          </p:blipFill>
          <p:spPr>
            <a:xfrm>
              <a:off x="331950" y="2144000"/>
              <a:ext cx="785200" cy="588898"/>
            </a:xfrm>
            <a:prstGeom prst="rect">
              <a:avLst/>
            </a:prstGeom>
            <a:noFill/>
            <a:ln>
              <a:noFill/>
            </a:ln>
          </p:spPr>
        </p:pic>
        <p:pic>
          <p:nvPicPr>
            <p:cNvPr id="860" name="Shape 860"/>
            <p:cNvPicPr preferRelativeResize="0"/>
            <p:nvPr/>
          </p:nvPicPr>
          <p:blipFill>
            <a:blip r:embed="rId9">
              <a:alphaModFix/>
            </a:blip>
            <a:stretch>
              <a:fillRect/>
            </a:stretch>
          </p:blipFill>
          <p:spPr>
            <a:xfrm>
              <a:off x="-453250" y="2144005"/>
              <a:ext cx="785200" cy="588895"/>
            </a:xfrm>
            <a:prstGeom prst="rect">
              <a:avLst/>
            </a:prstGeom>
            <a:noFill/>
            <a:ln>
              <a:noFill/>
            </a:ln>
          </p:spPr>
        </p:pic>
      </p:grpSp>
      <p:sp>
        <p:nvSpPr>
          <p:cNvPr id="861" name="Shape 861"/>
          <p:cNvSpPr txBox="1"/>
          <p:nvPr/>
        </p:nvSpPr>
        <p:spPr>
          <a:xfrm>
            <a:off x="5381673" y="3282803"/>
            <a:ext cx="9102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Send </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via wifi</a:t>
            </a:r>
            <a:endParaRPr>
              <a:latin typeface="Roboto Light"/>
              <a:ea typeface="Roboto Light"/>
              <a:cs typeface="Roboto Light"/>
              <a:sym typeface="Roboto Light"/>
            </a:endParaRPr>
          </a:p>
        </p:txBody>
      </p:sp>
      <p:sp>
        <p:nvSpPr>
          <p:cNvPr id="862" name="Shape 862"/>
          <p:cNvSpPr/>
          <p:nvPr/>
        </p:nvSpPr>
        <p:spPr>
          <a:xfrm>
            <a:off x="3065200" y="2722588"/>
            <a:ext cx="1826400" cy="717900"/>
          </a:xfrm>
          <a:prstGeom prst="rect">
            <a:avLst/>
          </a:prstGeom>
          <a:solidFill>
            <a:srgbClr val="F6B26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3" name="Shape 863"/>
          <p:cNvSpPr txBox="1"/>
          <p:nvPr/>
        </p:nvSpPr>
        <p:spPr>
          <a:xfrm>
            <a:off x="2747900" y="4553875"/>
            <a:ext cx="2497500" cy="254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100">
                <a:solidFill>
                  <a:srgbClr val="8E7CC3"/>
                </a:solidFill>
                <a:latin typeface="Roboto"/>
                <a:ea typeface="Roboto"/>
                <a:cs typeface="Roboto"/>
                <a:sym typeface="Roboto"/>
              </a:rPr>
              <a:t>Python Custom Compression Layer</a:t>
            </a:r>
            <a:endParaRPr b="1" sz="1100">
              <a:solidFill>
                <a:srgbClr val="8E7CC3"/>
              </a:solidFill>
              <a:latin typeface="Roboto"/>
              <a:ea typeface="Roboto"/>
              <a:cs typeface="Roboto"/>
              <a:sym typeface="Roboto"/>
            </a:endParaRPr>
          </a:p>
        </p:txBody>
      </p:sp>
      <p:cxnSp>
        <p:nvCxnSpPr>
          <p:cNvPr id="864" name="Shape 864"/>
          <p:cNvCxnSpPr/>
          <p:nvPr/>
        </p:nvCxnSpPr>
        <p:spPr>
          <a:xfrm>
            <a:off x="4581281" y="2086301"/>
            <a:ext cx="0" cy="305700"/>
          </a:xfrm>
          <a:prstGeom prst="straightConnector1">
            <a:avLst/>
          </a:prstGeom>
          <a:noFill/>
          <a:ln cap="flat" cmpd="sng" w="28575">
            <a:solidFill>
              <a:srgbClr val="F6B26B"/>
            </a:solidFill>
            <a:prstDash val="solid"/>
            <a:round/>
            <a:headEnd len="med" w="med" type="triangle"/>
            <a:tailEnd len="med" w="med" type="none"/>
          </a:ln>
        </p:spPr>
      </p:cxnSp>
      <p:pic>
        <p:nvPicPr>
          <p:cNvPr id="865" name="Shape 865"/>
          <p:cNvPicPr preferRelativeResize="0"/>
          <p:nvPr/>
        </p:nvPicPr>
        <p:blipFill>
          <a:blip r:embed="rId5">
            <a:alphaModFix/>
          </a:blip>
          <a:stretch>
            <a:fillRect/>
          </a:stretch>
        </p:blipFill>
        <p:spPr>
          <a:xfrm>
            <a:off x="6792003" y="1451570"/>
            <a:ext cx="1265095" cy="333900"/>
          </a:xfrm>
          <a:prstGeom prst="rect">
            <a:avLst/>
          </a:prstGeom>
          <a:noFill/>
          <a:ln>
            <a:noFill/>
          </a:ln>
        </p:spPr>
      </p:pic>
      <p:cxnSp>
        <p:nvCxnSpPr>
          <p:cNvPr id="866" name="Shape 866"/>
          <p:cNvCxnSpPr/>
          <p:nvPr/>
        </p:nvCxnSpPr>
        <p:spPr>
          <a:xfrm>
            <a:off x="7303231" y="1957147"/>
            <a:ext cx="0" cy="305700"/>
          </a:xfrm>
          <a:prstGeom prst="straightConnector1">
            <a:avLst/>
          </a:prstGeom>
          <a:noFill/>
          <a:ln cap="flat" cmpd="sng" w="28575">
            <a:solidFill>
              <a:srgbClr val="8E7CC3"/>
            </a:solidFill>
            <a:prstDash val="solid"/>
            <a:round/>
            <a:headEnd len="med" w="med" type="none"/>
            <a:tailEnd len="med" w="med" type="triangle"/>
          </a:ln>
        </p:spPr>
      </p:cxnSp>
      <p:cxnSp>
        <p:nvCxnSpPr>
          <p:cNvPr id="867" name="Shape 867"/>
          <p:cNvCxnSpPr/>
          <p:nvPr/>
        </p:nvCxnSpPr>
        <p:spPr>
          <a:xfrm>
            <a:off x="7017219" y="1957147"/>
            <a:ext cx="0" cy="305700"/>
          </a:xfrm>
          <a:prstGeom prst="straightConnector1">
            <a:avLst/>
          </a:prstGeom>
          <a:noFill/>
          <a:ln cap="flat" cmpd="sng" w="28575">
            <a:solidFill>
              <a:srgbClr val="F6B26B"/>
            </a:solidFill>
            <a:prstDash val="solid"/>
            <a:round/>
            <a:headEnd len="med" w="med" type="none"/>
            <a:tailEnd len="med" w="med" type="triangle"/>
          </a:ln>
        </p:spPr>
      </p:cxnSp>
      <p:sp>
        <p:nvSpPr>
          <p:cNvPr id="868" name="Shape 868"/>
          <p:cNvSpPr/>
          <p:nvPr/>
        </p:nvSpPr>
        <p:spPr>
          <a:xfrm>
            <a:off x="3079250" y="3541850"/>
            <a:ext cx="1826400" cy="1011900"/>
          </a:xfrm>
          <a:prstGeom prst="rect">
            <a:avLst/>
          </a:prstGeom>
          <a:solidFill>
            <a:srgbClr val="8E7CC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869" name="Shape 869"/>
          <p:cNvCxnSpPr/>
          <p:nvPr/>
        </p:nvCxnSpPr>
        <p:spPr>
          <a:xfrm>
            <a:off x="2743157" y="3941226"/>
            <a:ext cx="297900" cy="0"/>
          </a:xfrm>
          <a:prstGeom prst="straightConnector1">
            <a:avLst/>
          </a:prstGeom>
          <a:noFill/>
          <a:ln cap="flat" cmpd="sng" w="28575">
            <a:solidFill>
              <a:srgbClr val="8E7CC3"/>
            </a:solidFill>
            <a:prstDash val="solid"/>
            <a:round/>
            <a:headEnd len="med" w="med" type="none"/>
            <a:tailEnd len="med" w="med" type="triangle"/>
          </a:ln>
        </p:spPr>
      </p:cxnSp>
      <p:cxnSp>
        <p:nvCxnSpPr>
          <p:cNvPr id="870" name="Shape 870"/>
          <p:cNvCxnSpPr/>
          <p:nvPr/>
        </p:nvCxnSpPr>
        <p:spPr>
          <a:xfrm>
            <a:off x="4967007" y="3948719"/>
            <a:ext cx="297900" cy="0"/>
          </a:xfrm>
          <a:prstGeom prst="straightConnector1">
            <a:avLst/>
          </a:prstGeom>
          <a:noFill/>
          <a:ln cap="flat" cmpd="sng" w="28575">
            <a:solidFill>
              <a:srgbClr val="8E7CC3"/>
            </a:solidFill>
            <a:prstDash val="solid"/>
            <a:round/>
            <a:headEnd len="med" w="med" type="none"/>
            <a:tailEnd len="med" w="med" type="triangle"/>
          </a:ln>
        </p:spPr>
      </p:cxnSp>
      <p:grpSp>
        <p:nvGrpSpPr>
          <p:cNvPr id="871" name="Shape 871"/>
          <p:cNvGrpSpPr/>
          <p:nvPr/>
        </p:nvGrpSpPr>
        <p:grpSpPr>
          <a:xfrm>
            <a:off x="2793575" y="2047775"/>
            <a:ext cx="1348200" cy="210300"/>
            <a:chOff x="5094650" y="301850"/>
            <a:chExt cx="1348200" cy="210300"/>
          </a:xfrm>
        </p:grpSpPr>
        <p:sp>
          <p:nvSpPr>
            <p:cNvPr id="872" name="Shape 872"/>
            <p:cNvSpPr/>
            <p:nvPr/>
          </p:nvSpPr>
          <p:spPr>
            <a:xfrm>
              <a:off x="5131425" y="301850"/>
              <a:ext cx="1265100" cy="210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3" name="Shape 873"/>
            <p:cNvSpPr txBox="1"/>
            <p:nvPr/>
          </p:nvSpPr>
          <p:spPr>
            <a:xfrm>
              <a:off x="5094650" y="301850"/>
              <a:ext cx="1348200" cy="21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rgbClr val="666666"/>
                  </a:solidFill>
                  <a:latin typeface="Roboto"/>
                  <a:ea typeface="Roboto"/>
                  <a:cs typeface="Roboto"/>
                  <a:sym typeface="Roboto"/>
                </a:rPr>
                <a:t>camera/color/image_raw</a:t>
              </a:r>
              <a:endParaRPr b="1" sz="800">
                <a:solidFill>
                  <a:srgbClr val="666666"/>
                </a:solidFill>
                <a:latin typeface="Roboto"/>
                <a:ea typeface="Roboto"/>
                <a:cs typeface="Roboto"/>
                <a:sym typeface="Roboto"/>
              </a:endParaRPr>
            </a:p>
          </p:txBody>
        </p:sp>
      </p:grpSp>
      <p:grpSp>
        <p:nvGrpSpPr>
          <p:cNvPr id="874" name="Shape 874"/>
          <p:cNvGrpSpPr/>
          <p:nvPr/>
        </p:nvGrpSpPr>
        <p:grpSpPr>
          <a:xfrm>
            <a:off x="4640848" y="2038775"/>
            <a:ext cx="1429500" cy="210300"/>
            <a:chOff x="4640848" y="1810175"/>
            <a:chExt cx="1429500" cy="210300"/>
          </a:xfrm>
        </p:grpSpPr>
        <p:sp>
          <p:nvSpPr>
            <p:cNvPr id="875" name="Shape 875"/>
            <p:cNvSpPr/>
            <p:nvPr/>
          </p:nvSpPr>
          <p:spPr>
            <a:xfrm>
              <a:off x="4653475" y="1810175"/>
              <a:ext cx="1392600" cy="210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6" name="Shape 876"/>
            <p:cNvSpPr txBox="1"/>
            <p:nvPr/>
          </p:nvSpPr>
          <p:spPr>
            <a:xfrm>
              <a:off x="4640848" y="1810175"/>
              <a:ext cx="1429500" cy="21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rgbClr val="666666"/>
                  </a:solidFill>
                  <a:latin typeface="Roboto"/>
                  <a:ea typeface="Roboto"/>
                  <a:cs typeface="Roboto"/>
                  <a:sym typeface="Roboto"/>
                </a:rPr>
                <a:t>.../image_raw/compressed</a:t>
              </a:r>
              <a:endParaRPr b="1" sz="800">
                <a:solidFill>
                  <a:srgbClr val="666666"/>
                </a:solidFill>
                <a:latin typeface="Roboto"/>
                <a:ea typeface="Roboto"/>
                <a:cs typeface="Roboto"/>
                <a:sym typeface="Roboto"/>
              </a:endParaRPr>
            </a:p>
          </p:txBody>
        </p:sp>
      </p:grpSp>
      <p:sp>
        <p:nvSpPr>
          <p:cNvPr id="877" name="Shape 877"/>
          <p:cNvSpPr txBox="1"/>
          <p:nvPr/>
        </p:nvSpPr>
        <p:spPr>
          <a:xfrm>
            <a:off x="3058463" y="2582550"/>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oboto Light"/>
              <a:ea typeface="Roboto Light"/>
              <a:cs typeface="Roboto Light"/>
              <a:sym typeface="Roboto Light"/>
            </a:endParaRPr>
          </a:p>
        </p:txBody>
      </p:sp>
      <p:sp>
        <p:nvSpPr>
          <p:cNvPr id="878" name="Shape 878"/>
          <p:cNvSpPr txBox="1"/>
          <p:nvPr/>
        </p:nvSpPr>
        <p:spPr>
          <a:xfrm>
            <a:off x="2930453" y="611225"/>
            <a:ext cx="22281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End-effector Computing</a:t>
            </a:r>
            <a:endParaRPr>
              <a:latin typeface="Roboto Light"/>
              <a:ea typeface="Roboto Light"/>
              <a:cs typeface="Roboto Light"/>
              <a:sym typeface="Roboto Light"/>
            </a:endParaRPr>
          </a:p>
        </p:txBody>
      </p:sp>
      <p:sp>
        <p:nvSpPr>
          <p:cNvPr id="879" name="Shape 879"/>
          <p:cNvSpPr txBox="1"/>
          <p:nvPr/>
        </p:nvSpPr>
        <p:spPr>
          <a:xfrm>
            <a:off x="6359861" y="591506"/>
            <a:ext cx="20316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Off-board Computing</a:t>
            </a:r>
            <a:endParaRPr>
              <a:latin typeface="Roboto Light"/>
              <a:ea typeface="Roboto Light"/>
              <a:cs typeface="Roboto Light"/>
              <a:sym typeface="Roboto Light"/>
            </a:endParaRPr>
          </a:p>
        </p:txBody>
      </p:sp>
      <p:sp>
        <p:nvSpPr>
          <p:cNvPr id="880" name="Shape 880"/>
          <p:cNvSpPr/>
          <p:nvPr/>
        </p:nvSpPr>
        <p:spPr>
          <a:xfrm>
            <a:off x="567480" y="1279031"/>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1" name="Shape 881"/>
          <p:cNvSpPr txBox="1"/>
          <p:nvPr/>
        </p:nvSpPr>
        <p:spPr>
          <a:xfrm>
            <a:off x="535749" y="1186598"/>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1</a:t>
            </a:r>
            <a:endParaRPr>
              <a:latin typeface="Roboto Light"/>
              <a:ea typeface="Roboto Light"/>
              <a:cs typeface="Roboto Light"/>
              <a:sym typeface="Roboto Light"/>
            </a:endParaRPr>
          </a:p>
        </p:txBody>
      </p:sp>
      <p:sp>
        <p:nvSpPr>
          <p:cNvPr id="882" name="Shape 882"/>
          <p:cNvSpPr/>
          <p:nvPr/>
        </p:nvSpPr>
        <p:spPr>
          <a:xfrm>
            <a:off x="2541108" y="2343727"/>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83" name="Shape 883"/>
          <p:cNvSpPr txBox="1"/>
          <p:nvPr/>
        </p:nvSpPr>
        <p:spPr>
          <a:xfrm>
            <a:off x="2509377" y="2242976"/>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2</a:t>
            </a:r>
            <a:endParaRPr>
              <a:latin typeface="Roboto Light"/>
              <a:ea typeface="Roboto Light"/>
              <a:cs typeface="Roboto Light"/>
              <a:sym typeface="Roboto Light"/>
            </a:endParaRPr>
          </a:p>
        </p:txBody>
      </p:sp>
      <p:sp>
        <p:nvSpPr>
          <p:cNvPr id="884" name="Shape 884"/>
          <p:cNvSpPr/>
          <p:nvPr/>
        </p:nvSpPr>
        <p:spPr>
          <a:xfrm>
            <a:off x="5394800" y="3382448"/>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85" name="Shape 885"/>
          <p:cNvSpPr txBox="1"/>
          <p:nvPr/>
        </p:nvSpPr>
        <p:spPr>
          <a:xfrm>
            <a:off x="5363068" y="3290014"/>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3</a:t>
            </a:r>
            <a:endParaRPr>
              <a:latin typeface="Roboto Light"/>
              <a:ea typeface="Roboto Light"/>
              <a:cs typeface="Roboto Light"/>
              <a:sym typeface="Roboto Light"/>
            </a:endParaRPr>
          </a:p>
        </p:txBody>
      </p:sp>
      <p:sp>
        <p:nvSpPr>
          <p:cNvPr id="886" name="Shape 886"/>
          <p:cNvSpPr/>
          <p:nvPr/>
        </p:nvSpPr>
        <p:spPr>
          <a:xfrm>
            <a:off x="6161655" y="2330681"/>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87" name="Shape 887"/>
          <p:cNvSpPr txBox="1"/>
          <p:nvPr/>
        </p:nvSpPr>
        <p:spPr>
          <a:xfrm>
            <a:off x="6129924" y="2238248"/>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4</a:t>
            </a:r>
            <a:endParaRPr>
              <a:latin typeface="Roboto Light"/>
              <a:ea typeface="Roboto Light"/>
              <a:cs typeface="Roboto Light"/>
              <a:sym typeface="Roboto Light"/>
            </a:endParaRPr>
          </a:p>
        </p:txBody>
      </p:sp>
      <p:sp>
        <p:nvSpPr>
          <p:cNvPr id="888" name="Shape 888"/>
          <p:cNvSpPr/>
          <p:nvPr/>
        </p:nvSpPr>
        <p:spPr>
          <a:xfrm>
            <a:off x="6349280" y="4569856"/>
            <a:ext cx="210300" cy="210300"/>
          </a:xfrm>
          <a:prstGeom prst="ellipse">
            <a:avLst/>
          </a:prstGeom>
          <a:solidFill>
            <a:srgbClr val="F4CCCC"/>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89" name="Shape 889"/>
          <p:cNvSpPr txBox="1"/>
          <p:nvPr/>
        </p:nvSpPr>
        <p:spPr>
          <a:xfrm>
            <a:off x="6317549" y="4477423"/>
            <a:ext cx="297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5</a:t>
            </a:r>
            <a:endParaRPr>
              <a:latin typeface="Roboto Light"/>
              <a:ea typeface="Roboto Light"/>
              <a:cs typeface="Roboto Light"/>
              <a:sym typeface="Roboto Light"/>
            </a:endParaRPr>
          </a:p>
        </p:txBody>
      </p:sp>
      <p:sp>
        <p:nvSpPr>
          <p:cNvPr id="890" name="Shape 890"/>
          <p:cNvSpPr txBox="1"/>
          <p:nvPr/>
        </p:nvSpPr>
        <p:spPr>
          <a:xfrm>
            <a:off x="3089150" y="2722588"/>
            <a:ext cx="1826400" cy="8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latin typeface="Roboto Mono"/>
                <a:ea typeface="Roboto Mono"/>
                <a:cs typeface="Roboto Mono"/>
                <a:sym typeface="Roboto Mono"/>
              </a:rPr>
              <a:t>JPEG Compression</a:t>
            </a:r>
            <a:r>
              <a:rPr lang="en" sz="1200">
                <a:latin typeface="Roboto Mono"/>
                <a:ea typeface="Roboto Mono"/>
                <a:cs typeface="Roboto Mono"/>
                <a:sym typeface="Roboto Mono"/>
              </a:rPr>
              <a:t> on Both Color and Depth Frames</a:t>
            </a:r>
            <a:endParaRPr sz="1200">
              <a:latin typeface="Roboto Mono"/>
              <a:ea typeface="Roboto Mono"/>
              <a:cs typeface="Roboto Mono"/>
              <a:sym typeface="Roboto Mono"/>
            </a:endParaRPr>
          </a:p>
        </p:txBody>
      </p:sp>
      <p:sp>
        <p:nvSpPr>
          <p:cNvPr id="891" name="Shape 891"/>
          <p:cNvSpPr txBox="1"/>
          <p:nvPr/>
        </p:nvSpPr>
        <p:spPr>
          <a:xfrm>
            <a:off x="3065200" y="3532700"/>
            <a:ext cx="1826400" cy="98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rgbClr val="EFEFEF"/>
                </a:solidFill>
                <a:latin typeface="Roboto Mono"/>
                <a:ea typeface="Roboto Mono"/>
                <a:cs typeface="Roboto Mono"/>
                <a:sym typeface="Roboto Mono"/>
              </a:rPr>
              <a:t>JPEG Compression </a:t>
            </a:r>
            <a:r>
              <a:rPr lang="en" sz="1200">
                <a:solidFill>
                  <a:srgbClr val="EFEFEF"/>
                </a:solidFill>
                <a:latin typeface="Roboto Mono"/>
                <a:ea typeface="Roboto Mono"/>
                <a:cs typeface="Roboto Mono"/>
                <a:sym typeface="Roboto Mono"/>
              </a:rPr>
              <a:t>on Color Frames and </a:t>
            </a:r>
            <a:r>
              <a:rPr b="1" lang="en" sz="1200">
                <a:solidFill>
                  <a:srgbClr val="EFEFEF"/>
                </a:solidFill>
                <a:latin typeface="Roboto Mono"/>
                <a:ea typeface="Roboto Mono"/>
                <a:cs typeface="Roboto Mono"/>
                <a:sym typeface="Roboto Mono"/>
              </a:rPr>
              <a:t>Lossless Compression</a:t>
            </a:r>
            <a:r>
              <a:rPr lang="en" sz="1200">
                <a:solidFill>
                  <a:srgbClr val="EFEFEF"/>
                </a:solidFill>
                <a:latin typeface="Roboto Mono"/>
                <a:ea typeface="Roboto Mono"/>
                <a:cs typeface="Roboto Mono"/>
                <a:sym typeface="Roboto Mono"/>
              </a:rPr>
              <a:t> on Depth</a:t>
            </a:r>
            <a:endParaRPr sz="1200">
              <a:solidFill>
                <a:srgbClr val="EFEFEF"/>
              </a:solidFill>
              <a:latin typeface="Roboto Mono"/>
              <a:ea typeface="Roboto Mono"/>
              <a:cs typeface="Roboto Mono"/>
              <a:sym typeface="Roboto Mono"/>
            </a:endParaRPr>
          </a:p>
        </p:txBody>
      </p:sp>
      <p:sp>
        <p:nvSpPr>
          <p:cNvPr id="892" name="Shape 892"/>
          <p:cNvSpPr txBox="1"/>
          <p:nvPr/>
        </p:nvSpPr>
        <p:spPr>
          <a:xfrm>
            <a:off x="2829650" y="2467893"/>
            <a:ext cx="23412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chemeClr val="accent1"/>
                </a:solidFill>
                <a:latin typeface="Roboto Mono"/>
                <a:ea typeface="Roboto Mono"/>
                <a:cs typeface="Roboto Mono"/>
                <a:sym typeface="Roboto Mono"/>
              </a:rPr>
              <a:t>C++ Image Transport layer</a:t>
            </a:r>
            <a:endParaRPr sz="1100">
              <a:solidFill>
                <a:schemeClr val="accent1"/>
              </a:solidFill>
              <a:latin typeface="Roboto Mono"/>
              <a:ea typeface="Roboto Mono"/>
              <a:cs typeface="Roboto Mono"/>
              <a:sym typeface="Roboto Mono"/>
            </a:endParaRPr>
          </a:p>
        </p:txBody>
      </p:sp>
      <p:grpSp>
        <p:nvGrpSpPr>
          <p:cNvPr id="893" name="Shape 893"/>
          <p:cNvGrpSpPr/>
          <p:nvPr/>
        </p:nvGrpSpPr>
        <p:grpSpPr>
          <a:xfrm>
            <a:off x="4884017" y="4019025"/>
            <a:ext cx="1340597" cy="210300"/>
            <a:chOff x="4640838" y="1810175"/>
            <a:chExt cx="1405238" cy="210300"/>
          </a:xfrm>
        </p:grpSpPr>
        <p:sp>
          <p:nvSpPr>
            <p:cNvPr id="894" name="Shape 894"/>
            <p:cNvSpPr/>
            <p:nvPr/>
          </p:nvSpPr>
          <p:spPr>
            <a:xfrm>
              <a:off x="4653475" y="1810175"/>
              <a:ext cx="1392600" cy="210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5" name="Shape 895"/>
            <p:cNvSpPr txBox="1"/>
            <p:nvPr/>
          </p:nvSpPr>
          <p:spPr>
            <a:xfrm>
              <a:off x="4640838" y="1810175"/>
              <a:ext cx="1265100" cy="21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rgbClr val="666666"/>
                  </a:solidFill>
                  <a:latin typeface="Roboto"/>
                  <a:ea typeface="Roboto"/>
                  <a:cs typeface="Roboto"/>
                  <a:sym typeface="Roboto"/>
                </a:rPr>
                <a:t>.../color_compressed</a:t>
              </a:r>
              <a:endParaRPr b="1" sz="800">
                <a:solidFill>
                  <a:srgbClr val="666666"/>
                </a:solidFill>
                <a:latin typeface="Roboto"/>
                <a:ea typeface="Roboto"/>
                <a:cs typeface="Roboto"/>
                <a:sym typeface="Roboto"/>
              </a:endParaRPr>
            </a:p>
          </p:txBody>
        </p:sp>
      </p:grpSp>
      <p:grpSp>
        <p:nvGrpSpPr>
          <p:cNvPr id="896" name="Shape 896"/>
          <p:cNvGrpSpPr/>
          <p:nvPr/>
        </p:nvGrpSpPr>
        <p:grpSpPr>
          <a:xfrm>
            <a:off x="4890792" y="4305525"/>
            <a:ext cx="1340597" cy="210300"/>
            <a:chOff x="4640838" y="1810175"/>
            <a:chExt cx="1405238" cy="210300"/>
          </a:xfrm>
        </p:grpSpPr>
        <p:sp>
          <p:nvSpPr>
            <p:cNvPr id="897" name="Shape 897"/>
            <p:cNvSpPr/>
            <p:nvPr/>
          </p:nvSpPr>
          <p:spPr>
            <a:xfrm>
              <a:off x="4653475" y="1810175"/>
              <a:ext cx="1392600" cy="210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8" name="Shape 898"/>
            <p:cNvSpPr txBox="1"/>
            <p:nvPr/>
          </p:nvSpPr>
          <p:spPr>
            <a:xfrm>
              <a:off x="4640838" y="1810175"/>
              <a:ext cx="1265100" cy="210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rgbClr val="666666"/>
                  </a:solidFill>
                  <a:latin typeface="Roboto"/>
                  <a:ea typeface="Roboto"/>
                  <a:cs typeface="Roboto"/>
                  <a:sym typeface="Roboto"/>
                </a:rPr>
                <a:t>.../deoth_compressed</a:t>
              </a:r>
              <a:endParaRPr b="1" sz="800">
                <a:solidFill>
                  <a:srgbClr val="666666"/>
                </a:solidFill>
                <a:latin typeface="Roboto"/>
                <a:ea typeface="Roboto"/>
                <a:cs typeface="Roboto"/>
                <a:sym typeface="Roboto"/>
              </a:endParaRPr>
            </a:p>
          </p:txBody>
        </p:sp>
      </p:grpSp>
      <p:grpSp>
        <p:nvGrpSpPr>
          <p:cNvPr id="899" name="Shape 899"/>
          <p:cNvGrpSpPr/>
          <p:nvPr/>
        </p:nvGrpSpPr>
        <p:grpSpPr>
          <a:xfrm>
            <a:off x="6565501" y="3440495"/>
            <a:ext cx="1220986" cy="488669"/>
            <a:chOff x="-453250" y="2144000"/>
            <a:chExt cx="1570400" cy="588900"/>
          </a:xfrm>
        </p:grpSpPr>
        <p:pic>
          <p:nvPicPr>
            <p:cNvPr id="900" name="Shape 900"/>
            <p:cNvPicPr preferRelativeResize="0"/>
            <p:nvPr/>
          </p:nvPicPr>
          <p:blipFill>
            <a:blip r:embed="rId8">
              <a:alphaModFix/>
            </a:blip>
            <a:stretch>
              <a:fillRect/>
            </a:stretch>
          </p:blipFill>
          <p:spPr>
            <a:xfrm>
              <a:off x="331950" y="2144000"/>
              <a:ext cx="785200" cy="588898"/>
            </a:xfrm>
            <a:prstGeom prst="rect">
              <a:avLst/>
            </a:prstGeom>
            <a:noFill/>
            <a:ln>
              <a:noFill/>
            </a:ln>
          </p:spPr>
        </p:pic>
        <p:pic>
          <p:nvPicPr>
            <p:cNvPr id="901" name="Shape 901"/>
            <p:cNvPicPr preferRelativeResize="0"/>
            <p:nvPr/>
          </p:nvPicPr>
          <p:blipFill>
            <a:blip r:embed="rId9">
              <a:alphaModFix/>
            </a:blip>
            <a:stretch>
              <a:fillRect/>
            </a:stretch>
          </p:blipFill>
          <p:spPr>
            <a:xfrm>
              <a:off x="-453250" y="2144005"/>
              <a:ext cx="785200" cy="588895"/>
            </a:xfrm>
            <a:prstGeom prst="rect">
              <a:avLst/>
            </a:prstGeom>
            <a:noFill/>
            <a:ln>
              <a:noFill/>
            </a:ln>
          </p:spPr>
        </p:pic>
      </p:grpSp>
      <p:sp>
        <p:nvSpPr>
          <p:cNvPr id="902" name="Shape 902"/>
          <p:cNvSpPr txBox="1"/>
          <p:nvPr/>
        </p:nvSpPr>
        <p:spPr>
          <a:xfrm>
            <a:off x="6325650" y="2554013"/>
            <a:ext cx="1700700" cy="210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Mono"/>
                <a:ea typeface="Roboto Mono"/>
                <a:cs typeface="Roboto Mono"/>
                <a:sym typeface="Roboto Mono"/>
              </a:rPr>
              <a:t>011010010101..</a:t>
            </a:r>
            <a:endParaRPr>
              <a:latin typeface="Roboto Mono"/>
              <a:ea typeface="Roboto Mono"/>
              <a:cs typeface="Roboto Mono"/>
              <a:sym typeface="Roboto Mono"/>
            </a:endParaRPr>
          </a:p>
        </p:txBody>
      </p:sp>
      <p:cxnSp>
        <p:nvCxnSpPr>
          <p:cNvPr id="903" name="Shape 903"/>
          <p:cNvCxnSpPr/>
          <p:nvPr/>
        </p:nvCxnSpPr>
        <p:spPr>
          <a:xfrm>
            <a:off x="7557556" y="4019022"/>
            <a:ext cx="0" cy="305700"/>
          </a:xfrm>
          <a:prstGeom prst="straightConnector1">
            <a:avLst/>
          </a:prstGeom>
          <a:noFill/>
          <a:ln cap="flat" cmpd="sng" w="28575">
            <a:solidFill>
              <a:srgbClr val="8E7CC3"/>
            </a:solidFill>
            <a:prstDash val="solid"/>
            <a:round/>
            <a:headEnd len="med" w="med" type="none"/>
            <a:tailEnd len="med" w="med" type="triangle"/>
          </a:ln>
        </p:spPr>
      </p:cxnSp>
      <p:cxnSp>
        <p:nvCxnSpPr>
          <p:cNvPr id="904" name="Shape 904"/>
          <p:cNvCxnSpPr/>
          <p:nvPr/>
        </p:nvCxnSpPr>
        <p:spPr>
          <a:xfrm>
            <a:off x="6700044" y="4019022"/>
            <a:ext cx="0" cy="305700"/>
          </a:xfrm>
          <a:prstGeom prst="straightConnector1">
            <a:avLst/>
          </a:prstGeom>
          <a:noFill/>
          <a:ln cap="flat" cmpd="sng" w="28575">
            <a:solidFill>
              <a:srgbClr val="F6B26B"/>
            </a:solidFill>
            <a:prstDash val="solid"/>
            <a:round/>
            <a:headEnd len="med" w="med" type="none"/>
            <a:tailEnd len="med" w="med" type="triangle"/>
          </a:ln>
        </p:spPr>
      </p:cxnSp>
      <p:cxnSp>
        <p:nvCxnSpPr>
          <p:cNvPr id="905" name="Shape 905"/>
          <p:cNvCxnSpPr/>
          <p:nvPr/>
        </p:nvCxnSpPr>
        <p:spPr>
          <a:xfrm>
            <a:off x="7917756" y="2981210"/>
            <a:ext cx="0" cy="305700"/>
          </a:xfrm>
          <a:prstGeom prst="straightConnector1">
            <a:avLst/>
          </a:prstGeom>
          <a:noFill/>
          <a:ln cap="flat" cmpd="sng" w="28575">
            <a:solidFill>
              <a:srgbClr val="8E7CC3"/>
            </a:solidFill>
            <a:prstDash val="solid"/>
            <a:round/>
            <a:headEnd len="med" w="med" type="none"/>
            <a:tailEnd len="med" w="med" type="triangle"/>
          </a:ln>
        </p:spPr>
      </p:cxnSp>
      <p:cxnSp>
        <p:nvCxnSpPr>
          <p:cNvPr id="906" name="Shape 906"/>
          <p:cNvCxnSpPr/>
          <p:nvPr/>
        </p:nvCxnSpPr>
        <p:spPr>
          <a:xfrm>
            <a:off x="6539244" y="2987535"/>
            <a:ext cx="0" cy="305700"/>
          </a:xfrm>
          <a:prstGeom prst="straightConnector1">
            <a:avLst/>
          </a:prstGeom>
          <a:noFill/>
          <a:ln cap="flat" cmpd="sng" w="28575">
            <a:solidFill>
              <a:srgbClr val="F6B26B"/>
            </a:solidFill>
            <a:prstDash val="solid"/>
            <a:round/>
            <a:headEnd len="med" w="med" type="none"/>
            <a:tailEnd len="med" w="med" type="triangle"/>
          </a:ln>
        </p:spPr>
      </p:cxnSp>
      <p:sp>
        <p:nvSpPr>
          <p:cNvPr id="907" name="Shape 907"/>
          <p:cNvSpPr txBox="1"/>
          <p:nvPr/>
        </p:nvSpPr>
        <p:spPr>
          <a:xfrm>
            <a:off x="6590325" y="2905000"/>
            <a:ext cx="1340700" cy="48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Roboto Light"/>
                <a:ea typeface="Roboto Light"/>
                <a:cs typeface="Roboto Light"/>
                <a:sym typeface="Roboto Light"/>
              </a:rPr>
              <a:t>Parse Binary String to Image Frames</a:t>
            </a:r>
            <a:endParaRPr sz="1000">
              <a:latin typeface="Roboto Light"/>
              <a:ea typeface="Roboto Light"/>
              <a:cs typeface="Roboto Light"/>
              <a:sym typeface="Roboto Light"/>
            </a:endParaRPr>
          </a:p>
        </p:txBody>
      </p:sp>
      <p:pic>
        <p:nvPicPr>
          <p:cNvPr id="908" name="Shape 908"/>
          <p:cNvPicPr preferRelativeResize="0"/>
          <p:nvPr/>
        </p:nvPicPr>
        <p:blipFill>
          <a:blip r:embed="rId10">
            <a:alphaModFix/>
          </a:blip>
          <a:stretch>
            <a:fillRect/>
          </a:stretch>
        </p:blipFill>
        <p:spPr>
          <a:xfrm>
            <a:off x="103038" y="1342525"/>
            <a:ext cx="1514475" cy="1047750"/>
          </a:xfrm>
          <a:prstGeom prst="rect">
            <a:avLst/>
          </a:prstGeom>
          <a:noFill/>
          <a:ln>
            <a:noFill/>
          </a:ln>
        </p:spPr>
      </p:pic>
      <p:sp>
        <p:nvSpPr>
          <p:cNvPr id="909" name="Shape 9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13" name="Shape 913"/>
        <p:cNvGrpSpPr/>
        <p:nvPr/>
      </p:nvGrpSpPr>
      <p:grpSpPr>
        <a:xfrm>
          <a:off x="0" y="0"/>
          <a:ext cx="0" cy="0"/>
          <a:chOff x="0" y="0"/>
          <a:chExt cx="0" cy="0"/>
        </a:xfrm>
      </p:grpSpPr>
      <p:pic>
        <p:nvPicPr>
          <p:cNvPr id="914" name="Shape 914"/>
          <p:cNvPicPr preferRelativeResize="0"/>
          <p:nvPr/>
        </p:nvPicPr>
        <p:blipFill rotWithShape="1">
          <a:blip r:embed="rId3">
            <a:alphaModFix/>
          </a:blip>
          <a:srcRect b="32537" l="15483" r="18208" t="13306"/>
          <a:stretch/>
        </p:blipFill>
        <p:spPr>
          <a:xfrm flipH="1" rot="-5400000">
            <a:off x="5806313" y="2504962"/>
            <a:ext cx="595950" cy="324175"/>
          </a:xfrm>
          <a:prstGeom prst="rect">
            <a:avLst/>
          </a:prstGeom>
          <a:noFill/>
          <a:ln>
            <a:noFill/>
          </a:ln>
        </p:spPr>
      </p:pic>
      <p:sp>
        <p:nvSpPr>
          <p:cNvPr id="915" name="Shape 915"/>
          <p:cNvSpPr/>
          <p:nvPr/>
        </p:nvSpPr>
        <p:spPr>
          <a:xfrm>
            <a:off x="6287425" y="776850"/>
            <a:ext cx="2031600" cy="399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16" name="Shape 916"/>
          <p:cNvSpPr/>
          <p:nvPr/>
        </p:nvSpPr>
        <p:spPr>
          <a:xfrm>
            <a:off x="2661650" y="776850"/>
            <a:ext cx="2661600" cy="399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17" name="Shape 917"/>
          <p:cNvSpPr txBox="1"/>
          <p:nvPr/>
        </p:nvSpPr>
        <p:spPr>
          <a:xfrm>
            <a:off x="0" y="-113650"/>
            <a:ext cx="40131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Georgia"/>
                <a:ea typeface="Georgia"/>
                <a:cs typeface="Georgia"/>
                <a:sym typeface="Georgia"/>
              </a:rPr>
              <a:t>C++ ROS Wrapper Diagram</a:t>
            </a:r>
            <a:endParaRPr b="1" sz="1800">
              <a:latin typeface="Georgia"/>
              <a:ea typeface="Georgia"/>
              <a:cs typeface="Georgia"/>
              <a:sym typeface="Georgia"/>
            </a:endParaRPr>
          </a:p>
        </p:txBody>
      </p:sp>
      <p:sp>
        <p:nvSpPr>
          <p:cNvPr id="918" name="Shape 918"/>
          <p:cNvSpPr/>
          <p:nvPr/>
        </p:nvSpPr>
        <p:spPr>
          <a:xfrm>
            <a:off x="1043538" y="1810175"/>
            <a:ext cx="766200" cy="210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19" name="Shape 919"/>
          <p:cNvPicPr preferRelativeResize="0"/>
          <p:nvPr/>
        </p:nvPicPr>
        <p:blipFill>
          <a:blip r:embed="rId4">
            <a:alphaModFix/>
          </a:blip>
          <a:stretch>
            <a:fillRect/>
          </a:stretch>
        </p:blipFill>
        <p:spPr>
          <a:xfrm>
            <a:off x="21475" y="1129675"/>
            <a:ext cx="1522637" cy="1044600"/>
          </a:xfrm>
          <a:prstGeom prst="rect">
            <a:avLst/>
          </a:prstGeom>
          <a:noFill/>
          <a:ln>
            <a:noFill/>
          </a:ln>
        </p:spPr>
      </p:pic>
      <p:pic>
        <p:nvPicPr>
          <p:cNvPr id="920" name="Shape 920"/>
          <p:cNvPicPr preferRelativeResize="0"/>
          <p:nvPr/>
        </p:nvPicPr>
        <p:blipFill rotWithShape="1">
          <a:blip r:embed="rId5">
            <a:alphaModFix/>
          </a:blip>
          <a:srcRect b="10570" l="4526" r="4398" t="10546"/>
          <a:stretch/>
        </p:blipFill>
        <p:spPr>
          <a:xfrm>
            <a:off x="2329275" y="678380"/>
            <a:ext cx="1265100" cy="1095770"/>
          </a:xfrm>
          <a:prstGeom prst="rect">
            <a:avLst/>
          </a:prstGeom>
          <a:noFill/>
          <a:ln>
            <a:noFill/>
          </a:ln>
        </p:spPr>
      </p:pic>
      <p:cxnSp>
        <p:nvCxnSpPr>
          <p:cNvPr id="921" name="Shape 921"/>
          <p:cNvCxnSpPr/>
          <p:nvPr/>
        </p:nvCxnSpPr>
        <p:spPr>
          <a:xfrm>
            <a:off x="1510250" y="1651975"/>
            <a:ext cx="614700" cy="2100"/>
          </a:xfrm>
          <a:prstGeom prst="straightConnector1">
            <a:avLst/>
          </a:prstGeom>
          <a:noFill/>
          <a:ln cap="flat" cmpd="sng" w="28575">
            <a:solidFill>
              <a:srgbClr val="666666"/>
            </a:solidFill>
            <a:prstDash val="solid"/>
            <a:round/>
            <a:headEnd len="med" w="med" type="none"/>
            <a:tailEnd len="med" w="med" type="triangle"/>
          </a:ln>
        </p:spPr>
      </p:cxnSp>
      <p:pic>
        <p:nvPicPr>
          <p:cNvPr id="922" name="Shape 922"/>
          <p:cNvPicPr preferRelativeResize="0"/>
          <p:nvPr/>
        </p:nvPicPr>
        <p:blipFill>
          <a:blip r:embed="rId6">
            <a:alphaModFix/>
          </a:blip>
          <a:stretch>
            <a:fillRect/>
          </a:stretch>
        </p:blipFill>
        <p:spPr>
          <a:xfrm>
            <a:off x="3999816" y="1422545"/>
            <a:ext cx="1265095" cy="333900"/>
          </a:xfrm>
          <a:prstGeom prst="rect">
            <a:avLst/>
          </a:prstGeom>
          <a:noFill/>
          <a:ln>
            <a:noFill/>
          </a:ln>
        </p:spPr>
      </p:pic>
      <p:sp>
        <p:nvSpPr>
          <p:cNvPr id="923" name="Shape 923"/>
          <p:cNvSpPr txBox="1"/>
          <p:nvPr/>
        </p:nvSpPr>
        <p:spPr>
          <a:xfrm>
            <a:off x="3704857" y="960400"/>
            <a:ext cx="1663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Update ROS-node</a:t>
            </a:r>
            <a:endParaRPr>
              <a:latin typeface="Roboto Light"/>
              <a:ea typeface="Roboto Light"/>
              <a:cs typeface="Roboto Light"/>
              <a:sym typeface="Roboto Light"/>
            </a:endParaRPr>
          </a:p>
        </p:txBody>
      </p:sp>
      <p:cxnSp>
        <p:nvCxnSpPr>
          <p:cNvPr id="924" name="Shape 924"/>
          <p:cNvCxnSpPr/>
          <p:nvPr/>
        </p:nvCxnSpPr>
        <p:spPr>
          <a:xfrm>
            <a:off x="3670780" y="1651975"/>
            <a:ext cx="297900" cy="0"/>
          </a:xfrm>
          <a:prstGeom prst="straightConnector1">
            <a:avLst/>
          </a:prstGeom>
          <a:noFill/>
          <a:ln cap="flat" cmpd="sng" w="28575">
            <a:solidFill>
              <a:srgbClr val="666666"/>
            </a:solidFill>
            <a:prstDash val="solid"/>
            <a:round/>
            <a:headEnd len="med" w="med" type="none"/>
            <a:tailEnd len="med" w="med" type="triangle"/>
          </a:ln>
        </p:spPr>
      </p:cxnSp>
      <p:pic>
        <p:nvPicPr>
          <p:cNvPr id="925" name="Shape 925"/>
          <p:cNvPicPr preferRelativeResize="0"/>
          <p:nvPr/>
        </p:nvPicPr>
        <p:blipFill>
          <a:blip r:embed="rId7">
            <a:alphaModFix/>
          </a:blip>
          <a:stretch>
            <a:fillRect/>
          </a:stretch>
        </p:blipFill>
        <p:spPr>
          <a:xfrm flipH="1">
            <a:off x="8142300" y="1895940"/>
            <a:ext cx="1001700" cy="2761434"/>
          </a:xfrm>
          <a:prstGeom prst="rect">
            <a:avLst/>
          </a:prstGeom>
          <a:noFill/>
          <a:ln>
            <a:noFill/>
          </a:ln>
        </p:spPr>
      </p:pic>
      <p:pic>
        <p:nvPicPr>
          <p:cNvPr id="926" name="Shape 926"/>
          <p:cNvPicPr preferRelativeResize="0"/>
          <p:nvPr/>
        </p:nvPicPr>
        <p:blipFill rotWithShape="1">
          <a:blip r:embed="rId3">
            <a:alphaModFix/>
          </a:blip>
          <a:srcRect b="8801" l="15483" r="18208" t="13304"/>
          <a:stretch/>
        </p:blipFill>
        <p:spPr>
          <a:xfrm rot="5400000">
            <a:off x="5303517" y="2433913"/>
            <a:ext cx="595950" cy="466275"/>
          </a:xfrm>
          <a:prstGeom prst="rect">
            <a:avLst/>
          </a:prstGeom>
          <a:noFill/>
          <a:ln>
            <a:noFill/>
          </a:ln>
        </p:spPr>
      </p:pic>
      <p:sp>
        <p:nvSpPr>
          <p:cNvPr id="927" name="Shape 927"/>
          <p:cNvSpPr txBox="1"/>
          <p:nvPr/>
        </p:nvSpPr>
        <p:spPr>
          <a:xfrm>
            <a:off x="2667488" y="2009638"/>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Encode Packets</a:t>
            </a:r>
            <a:endParaRPr>
              <a:latin typeface="Roboto Light"/>
              <a:ea typeface="Roboto Light"/>
              <a:cs typeface="Roboto Light"/>
              <a:sym typeface="Roboto Light"/>
            </a:endParaRPr>
          </a:p>
        </p:txBody>
      </p:sp>
      <p:sp>
        <p:nvSpPr>
          <p:cNvPr id="928" name="Shape 928"/>
          <p:cNvSpPr txBox="1"/>
          <p:nvPr/>
        </p:nvSpPr>
        <p:spPr>
          <a:xfrm>
            <a:off x="6502225" y="4180525"/>
            <a:ext cx="2497500" cy="33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Light"/>
                <a:ea typeface="Roboto Light"/>
                <a:cs typeface="Roboto Light"/>
                <a:sym typeface="Roboto Light"/>
              </a:rPr>
              <a:t>Perform </a:t>
            </a:r>
            <a:endParaRPr>
              <a:latin typeface="Roboto Light"/>
              <a:ea typeface="Roboto Light"/>
              <a:cs typeface="Roboto Light"/>
              <a:sym typeface="Roboto Light"/>
            </a:endParaRPr>
          </a:p>
          <a:p>
            <a:pPr indent="0" lvl="0" marL="0" rtl="0">
              <a:spcBef>
                <a:spcPts val="0"/>
              </a:spcBef>
              <a:spcAft>
                <a:spcPts val="0"/>
              </a:spcAft>
              <a:buNone/>
            </a:pPr>
            <a:r>
              <a:rPr lang="en">
                <a:latin typeface="Roboto Light"/>
                <a:ea typeface="Roboto Light"/>
                <a:cs typeface="Roboto Light"/>
                <a:sym typeface="Roboto Light"/>
              </a:rPr>
              <a:t>Perception Tasks</a:t>
            </a:r>
            <a:endParaRPr>
              <a:latin typeface="Roboto Light"/>
              <a:ea typeface="Roboto Light"/>
              <a:cs typeface="Roboto Light"/>
              <a:sym typeface="Roboto Light"/>
            </a:endParaRPr>
          </a:p>
        </p:txBody>
      </p:sp>
      <p:pic>
        <p:nvPicPr>
          <p:cNvPr id="929" name="Shape 929"/>
          <p:cNvPicPr preferRelativeResize="0"/>
          <p:nvPr/>
        </p:nvPicPr>
        <p:blipFill rotWithShape="1">
          <a:blip r:embed="rId8">
            <a:alphaModFix/>
          </a:blip>
          <a:srcRect b="0" l="17474" r="23666" t="0"/>
          <a:stretch/>
        </p:blipFill>
        <p:spPr>
          <a:xfrm>
            <a:off x="5881357" y="654215"/>
            <a:ext cx="818700" cy="1390975"/>
          </a:xfrm>
          <a:prstGeom prst="rect">
            <a:avLst/>
          </a:prstGeom>
          <a:noFill/>
          <a:ln>
            <a:noFill/>
          </a:ln>
        </p:spPr>
      </p:pic>
      <p:pic>
        <p:nvPicPr>
          <p:cNvPr id="930" name="Shape 930"/>
          <p:cNvPicPr preferRelativeResize="0"/>
          <p:nvPr/>
        </p:nvPicPr>
        <p:blipFill>
          <a:blip r:embed="rId9">
            <a:alphaModFix/>
          </a:blip>
          <a:stretch>
            <a:fillRect/>
          </a:stretch>
        </p:blipFill>
        <p:spPr>
          <a:xfrm>
            <a:off x="905735" y="2908490"/>
            <a:ext cx="1609006" cy="588900"/>
          </a:xfrm>
          <a:prstGeom prst="rect">
            <a:avLst/>
          </a:prstGeom>
          <a:noFill/>
          <a:ln>
            <a:noFill/>
          </a:ln>
        </p:spPr>
      </p:pic>
      <p:sp>
        <p:nvSpPr>
          <p:cNvPr id="931" name="Shape 931"/>
          <p:cNvSpPr txBox="1"/>
          <p:nvPr/>
        </p:nvSpPr>
        <p:spPr>
          <a:xfrm>
            <a:off x="721255" y="960408"/>
            <a:ext cx="16089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Frame Acquisition</a:t>
            </a:r>
            <a:endParaRPr>
              <a:latin typeface="Roboto Light"/>
              <a:ea typeface="Roboto Light"/>
              <a:cs typeface="Roboto Light"/>
              <a:sym typeface="Roboto Light"/>
            </a:endParaRPr>
          </a:p>
        </p:txBody>
      </p:sp>
      <p:sp>
        <p:nvSpPr>
          <p:cNvPr id="932" name="Shape 932"/>
          <p:cNvSpPr txBox="1"/>
          <p:nvPr/>
        </p:nvSpPr>
        <p:spPr>
          <a:xfrm>
            <a:off x="854038" y="2660950"/>
            <a:ext cx="1001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RGB (640x480 px)</a:t>
            </a:r>
            <a:endParaRPr sz="800">
              <a:latin typeface="Roboto Light"/>
              <a:ea typeface="Roboto Light"/>
              <a:cs typeface="Roboto Light"/>
              <a:sym typeface="Roboto Light"/>
            </a:endParaRPr>
          </a:p>
        </p:txBody>
      </p:sp>
      <p:sp>
        <p:nvSpPr>
          <p:cNvPr id="933" name="Shape 933"/>
          <p:cNvSpPr txBox="1"/>
          <p:nvPr/>
        </p:nvSpPr>
        <p:spPr>
          <a:xfrm>
            <a:off x="1704463" y="2660950"/>
            <a:ext cx="977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 D (640x480 px)</a:t>
            </a:r>
            <a:endParaRPr sz="800">
              <a:latin typeface="Roboto Light"/>
              <a:ea typeface="Roboto Light"/>
              <a:cs typeface="Roboto Light"/>
              <a:sym typeface="Roboto Light"/>
            </a:endParaRPr>
          </a:p>
        </p:txBody>
      </p:sp>
      <p:cxnSp>
        <p:nvCxnSpPr>
          <p:cNvPr id="934" name="Shape 934"/>
          <p:cNvCxnSpPr/>
          <p:nvPr/>
        </p:nvCxnSpPr>
        <p:spPr>
          <a:xfrm>
            <a:off x="5733620" y="2341853"/>
            <a:ext cx="297900" cy="0"/>
          </a:xfrm>
          <a:prstGeom prst="straightConnector1">
            <a:avLst/>
          </a:prstGeom>
          <a:noFill/>
          <a:ln cap="flat" cmpd="sng" w="28575">
            <a:solidFill>
              <a:srgbClr val="666666"/>
            </a:solidFill>
            <a:prstDash val="solid"/>
            <a:round/>
            <a:headEnd len="med" w="med" type="none"/>
            <a:tailEnd len="med" w="med" type="triangle"/>
          </a:ln>
        </p:spPr>
      </p:cxnSp>
      <p:cxnSp>
        <p:nvCxnSpPr>
          <p:cNvPr id="935" name="Shape 935"/>
          <p:cNvCxnSpPr/>
          <p:nvPr/>
        </p:nvCxnSpPr>
        <p:spPr>
          <a:xfrm>
            <a:off x="4487594" y="1883535"/>
            <a:ext cx="0" cy="305700"/>
          </a:xfrm>
          <a:prstGeom prst="straightConnector1">
            <a:avLst/>
          </a:prstGeom>
          <a:noFill/>
          <a:ln cap="flat" cmpd="sng" w="28575">
            <a:solidFill>
              <a:srgbClr val="666666"/>
            </a:solidFill>
            <a:prstDash val="solid"/>
            <a:round/>
            <a:headEnd len="med" w="med" type="none"/>
            <a:tailEnd len="med" w="med" type="triangle"/>
          </a:ln>
        </p:spPr>
      </p:cxnSp>
      <p:sp>
        <p:nvSpPr>
          <p:cNvPr id="936" name="Shape 936"/>
          <p:cNvSpPr txBox="1"/>
          <p:nvPr/>
        </p:nvSpPr>
        <p:spPr>
          <a:xfrm>
            <a:off x="6319052" y="2021830"/>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Decode Packets</a:t>
            </a:r>
            <a:endParaRPr>
              <a:latin typeface="Roboto Light"/>
              <a:ea typeface="Roboto Light"/>
              <a:cs typeface="Roboto Light"/>
              <a:sym typeface="Roboto Light"/>
            </a:endParaRPr>
          </a:p>
        </p:txBody>
      </p:sp>
      <p:grpSp>
        <p:nvGrpSpPr>
          <p:cNvPr id="937" name="Shape 937"/>
          <p:cNvGrpSpPr/>
          <p:nvPr/>
        </p:nvGrpSpPr>
        <p:grpSpPr>
          <a:xfrm>
            <a:off x="919525" y="2170037"/>
            <a:ext cx="1570400" cy="588900"/>
            <a:chOff x="-453250" y="2144000"/>
            <a:chExt cx="1570400" cy="588900"/>
          </a:xfrm>
        </p:grpSpPr>
        <p:pic>
          <p:nvPicPr>
            <p:cNvPr id="938" name="Shape 938"/>
            <p:cNvPicPr preferRelativeResize="0"/>
            <p:nvPr/>
          </p:nvPicPr>
          <p:blipFill>
            <a:blip r:embed="rId10">
              <a:alphaModFix/>
            </a:blip>
            <a:stretch>
              <a:fillRect/>
            </a:stretch>
          </p:blipFill>
          <p:spPr>
            <a:xfrm>
              <a:off x="331950" y="2144000"/>
              <a:ext cx="785200" cy="588898"/>
            </a:xfrm>
            <a:prstGeom prst="rect">
              <a:avLst/>
            </a:prstGeom>
            <a:noFill/>
            <a:ln>
              <a:noFill/>
            </a:ln>
          </p:spPr>
        </p:pic>
        <p:pic>
          <p:nvPicPr>
            <p:cNvPr id="939" name="Shape 939"/>
            <p:cNvPicPr preferRelativeResize="0"/>
            <p:nvPr/>
          </p:nvPicPr>
          <p:blipFill>
            <a:blip r:embed="rId11">
              <a:alphaModFix/>
            </a:blip>
            <a:stretch>
              <a:fillRect/>
            </a:stretch>
          </p:blipFill>
          <p:spPr>
            <a:xfrm>
              <a:off x="-453250" y="2144005"/>
              <a:ext cx="785200" cy="588895"/>
            </a:xfrm>
            <a:prstGeom prst="rect">
              <a:avLst/>
            </a:prstGeom>
            <a:noFill/>
            <a:ln>
              <a:noFill/>
            </a:ln>
          </p:spPr>
        </p:pic>
      </p:grpSp>
      <p:sp>
        <p:nvSpPr>
          <p:cNvPr id="940" name="Shape 940"/>
          <p:cNvSpPr txBox="1"/>
          <p:nvPr/>
        </p:nvSpPr>
        <p:spPr>
          <a:xfrm>
            <a:off x="5391243" y="1757377"/>
            <a:ext cx="910200" cy="333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latin typeface="Roboto Light"/>
                <a:ea typeface="Roboto Light"/>
                <a:cs typeface="Roboto Light"/>
                <a:sym typeface="Roboto Light"/>
              </a:rPr>
              <a:t>Send </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via wifi</a:t>
            </a:r>
            <a:endParaRPr>
              <a:latin typeface="Roboto Light"/>
              <a:ea typeface="Roboto Light"/>
              <a:cs typeface="Roboto Light"/>
              <a:sym typeface="Roboto Light"/>
            </a:endParaRPr>
          </a:p>
        </p:txBody>
      </p:sp>
      <p:sp>
        <p:nvSpPr>
          <p:cNvPr id="941" name="Shape 941"/>
          <p:cNvSpPr/>
          <p:nvPr/>
        </p:nvSpPr>
        <p:spPr>
          <a:xfrm>
            <a:off x="2741100" y="2352526"/>
            <a:ext cx="2497500" cy="822900"/>
          </a:xfrm>
          <a:prstGeom prst="rect">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2" name="Shape 942"/>
          <p:cNvSpPr/>
          <p:nvPr/>
        </p:nvSpPr>
        <p:spPr>
          <a:xfrm>
            <a:off x="2743700" y="3241429"/>
            <a:ext cx="2497500" cy="822900"/>
          </a:xfrm>
          <a:prstGeom prst="rect">
            <a:avLst/>
          </a:prstGeom>
          <a:solidFill>
            <a:srgbClr val="CFE2F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3" name="Shape 943"/>
          <p:cNvSpPr txBox="1"/>
          <p:nvPr/>
        </p:nvSpPr>
        <p:spPr>
          <a:xfrm>
            <a:off x="2683318" y="2280468"/>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Roboto"/>
                <a:ea typeface="Roboto"/>
                <a:cs typeface="Roboto"/>
                <a:sym typeface="Roboto"/>
              </a:rPr>
              <a:t>Method 1 : ((JPEG?))</a:t>
            </a:r>
            <a:endParaRPr b="1" sz="1000">
              <a:latin typeface="Roboto"/>
              <a:ea typeface="Roboto"/>
              <a:cs typeface="Roboto"/>
              <a:sym typeface="Roboto"/>
            </a:endParaRPr>
          </a:p>
        </p:txBody>
      </p:sp>
      <p:sp>
        <p:nvSpPr>
          <p:cNvPr id="944" name="Shape 944"/>
          <p:cNvSpPr txBox="1"/>
          <p:nvPr/>
        </p:nvSpPr>
        <p:spPr>
          <a:xfrm>
            <a:off x="2683330" y="3184400"/>
            <a:ext cx="20316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000">
                <a:latin typeface="Roboto"/>
                <a:ea typeface="Roboto"/>
                <a:cs typeface="Roboto"/>
                <a:sym typeface="Roboto"/>
              </a:rPr>
              <a:t>Method 2 : ((SOMETHING?))</a:t>
            </a:r>
            <a:endParaRPr b="1" sz="1000">
              <a:latin typeface="Roboto"/>
              <a:ea typeface="Roboto"/>
              <a:cs typeface="Roboto"/>
              <a:sym typeface="Roboto"/>
            </a:endParaRPr>
          </a:p>
        </p:txBody>
      </p:sp>
      <p:sp>
        <p:nvSpPr>
          <p:cNvPr id="945" name="Shape 9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10" name="Shape 110" title="flag.mpeg">
            <a:hlinkClick r:id="rId3"/>
          </p:cNvPr>
          <p:cNvPicPr preferRelativeResize="0"/>
          <p:nvPr/>
        </p:nvPicPr>
        <p:blipFill>
          <a:blip r:embed="rId4">
            <a:alphaModFix/>
          </a:blip>
          <a:stretch>
            <a:fillRect/>
          </a:stretch>
        </p:blipFill>
        <p:spPr>
          <a:xfrm>
            <a:off x="524788" y="217125"/>
            <a:ext cx="8094422" cy="4926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49" name="Shape 949"/>
        <p:cNvGrpSpPr/>
        <p:nvPr/>
      </p:nvGrpSpPr>
      <p:grpSpPr>
        <a:xfrm>
          <a:off x="0" y="0"/>
          <a:ext cx="0" cy="0"/>
          <a:chOff x="0" y="0"/>
          <a:chExt cx="0" cy="0"/>
        </a:xfrm>
      </p:grpSpPr>
      <p:sp>
        <p:nvSpPr>
          <p:cNvPr id="950" name="Shape 950"/>
          <p:cNvSpPr/>
          <p:nvPr/>
        </p:nvSpPr>
        <p:spPr>
          <a:xfrm>
            <a:off x="3435210" y="779503"/>
            <a:ext cx="5697000" cy="2416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51" name="Shape 951"/>
          <p:cNvSpPr txBox="1"/>
          <p:nvPr/>
        </p:nvSpPr>
        <p:spPr>
          <a:xfrm>
            <a:off x="0" y="-113650"/>
            <a:ext cx="40131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Georgia"/>
                <a:ea typeface="Georgia"/>
                <a:cs typeface="Georgia"/>
                <a:sym typeface="Georgia"/>
              </a:rPr>
              <a:t>C++ ROS Wrapper Diagram</a:t>
            </a:r>
            <a:endParaRPr b="1" sz="1800">
              <a:latin typeface="Georgia"/>
              <a:ea typeface="Georgia"/>
              <a:cs typeface="Georgia"/>
              <a:sym typeface="Georgia"/>
            </a:endParaRPr>
          </a:p>
        </p:txBody>
      </p:sp>
      <p:sp>
        <p:nvSpPr>
          <p:cNvPr id="952" name="Shape 952"/>
          <p:cNvSpPr/>
          <p:nvPr/>
        </p:nvSpPr>
        <p:spPr>
          <a:xfrm>
            <a:off x="6949650" y="2851600"/>
            <a:ext cx="229500" cy="588900"/>
          </a:xfrm>
          <a:prstGeom prst="downArrow">
            <a:avLst>
              <a:gd fmla="val 50000" name="adj1"/>
              <a:gd fmla="val 50000" name="adj2"/>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3" name="Shape 953"/>
          <p:cNvSpPr/>
          <p:nvPr/>
        </p:nvSpPr>
        <p:spPr>
          <a:xfrm>
            <a:off x="5771700" y="3440500"/>
            <a:ext cx="2755200" cy="1527300"/>
          </a:xfrm>
          <a:prstGeom prst="ellipse">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Compressed Image Transport. (Compression layer, which compress raw image to JPEG format)</a:t>
            </a:r>
            <a:endParaRPr/>
          </a:p>
        </p:txBody>
      </p:sp>
      <p:pic>
        <p:nvPicPr>
          <p:cNvPr id="954" name="Shape 954"/>
          <p:cNvPicPr preferRelativeResize="0"/>
          <p:nvPr/>
        </p:nvPicPr>
        <p:blipFill>
          <a:blip r:embed="rId3">
            <a:alphaModFix/>
          </a:blip>
          <a:stretch>
            <a:fillRect/>
          </a:stretch>
        </p:blipFill>
        <p:spPr>
          <a:xfrm>
            <a:off x="1685147" y="729265"/>
            <a:ext cx="1609006" cy="588900"/>
          </a:xfrm>
          <a:prstGeom prst="rect">
            <a:avLst/>
          </a:prstGeom>
          <a:noFill/>
          <a:ln>
            <a:noFill/>
          </a:ln>
        </p:spPr>
      </p:pic>
      <p:sp>
        <p:nvSpPr>
          <p:cNvPr id="955" name="Shape 955"/>
          <p:cNvSpPr/>
          <p:nvPr/>
        </p:nvSpPr>
        <p:spPr>
          <a:xfrm>
            <a:off x="1435750" y="1723825"/>
            <a:ext cx="766200" cy="210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56" name="Shape 956"/>
          <p:cNvPicPr preferRelativeResize="0"/>
          <p:nvPr/>
        </p:nvPicPr>
        <p:blipFill>
          <a:blip r:embed="rId4">
            <a:alphaModFix/>
          </a:blip>
          <a:stretch>
            <a:fillRect/>
          </a:stretch>
        </p:blipFill>
        <p:spPr>
          <a:xfrm>
            <a:off x="381000" y="1129675"/>
            <a:ext cx="1522637" cy="1044600"/>
          </a:xfrm>
          <a:prstGeom prst="rect">
            <a:avLst/>
          </a:prstGeom>
          <a:noFill/>
          <a:ln>
            <a:noFill/>
          </a:ln>
        </p:spPr>
      </p:pic>
      <p:pic>
        <p:nvPicPr>
          <p:cNvPr id="957" name="Shape 957"/>
          <p:cNvPicPr preferRelativeResize="0"/>
          <p:nvPr/>
        </p:nvPicPr>
        <p:blipFill rotWithShape="1">
          <a:blip r:embed="rId5">
            <a:alphaModFix/>
          </a:blip>
          <a:srcRect b="10570" l="4526" r="4398" t="10546"/>
          <a:stretch/>
        </p:blipFill>
        <p:spPr>
          <a:xfrm>
            <a:off x="3317325" y="729349"/>
            <a:ext cx="1390950" cy="1204775"/>
          </a:xfrm>
          <a:prstGeom prst="rect">
            <a:avLst/>
          </a:prstGeom>
          <a:noFill/>
          <a:ln>
            <a:noFill/>
          </a:ln>
        </p:spPr>
      </p:pic>
      <p:cxnSp>
        <p:nvCxnSpPr>
          <p:cNvPr id="958" name="Shape 958"/>
          <p:cNvCxnSpPr/>
          <p:nvPr/>
        </p:nvCxnSpPr>
        <p:spPr>
          <a:xfrm>
            <a:off x="1903750" y="1651975"/>
            <a:ext cx="1276800" cy="0"/>
          </a:xfrm>
          <a:prstGeom prst="straightConnector1">
            <a:avLst/>
          </a:prstGeom>
          <a:noFill/>
          <a:ln cap="flat" cmpd="sng" w="28575">
            <a:solidFill>
              <a:srgbClr val="666666"/>
            </a:solidFill>
            <a:prstDash val="solid"/>
            <a:round/>
            <a:headEnd len="med" w="med" type="none"/>
            <a:tailEnd len="med" w="med" type="triangle"/>
          </a:ln>
        </p:spPr>
      </p:cxnSp>
      <p:sp>
        <p:nvSpPr>
          <p:cNvPr id="959" name="Shape 959"/>
          <p:cNvSpPr txBox="1"/>
          <p:nvPr/>
        </p:nvSpPr>
        <p:spPr>
          <a:xfrm>
            <a:off x="1695712" y="395450"/>
            <a:ext cx="1608900" cy="33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Light"/>
                <a:ea typeface="Roboto Light"/>
                <a:cs typeface="Roboto Light"/>
                <a:sym typeface="Roboto Light"/>
              </a:rPr>
              <a:t>Frame Acquisition</a:t>
            </a:r>
            <a:endParaRPr>
              <a:latin typeface="Roboto Light"/>
              <a:ea typeface="Roboto Light"/>
              <a:cs typeface="Roboto Light"/>
              <a:sym typeface="Roboto Light"/>
            </a:endParaRPr>
          </a:p>
        </p:txBody>
      </p:sp>
      <p:sp>
        <p:nvSpPr>
          <p:cNvPr id="960" name="Shape 960"/>
          <p:cNvSpPr txBox="1"/>
          <p:nvPr/>
        </p:nvSpPr>
        <p:spPr>
          <a:xfrm>
            <a:off x="1571650" y="1246225"/>
            <a:ext cx="1001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RGB (640x480 px)</a:t>
            </a:r>
            <a:endParaRPr sz="800">
              <a:latin typeface="Roboto Light"/>
              <a:ea typeface="Roboto Light"/>
              <a:cs typeface="Roboto Light"/>
              <a:sym typeface="Roboto Light"/>
            </a:endParaRPr>
          </a:p>
        </p:txBody>
      </p:sp>
      <p:sp>
        <p:nvSpPr>
          <p:cNvPr id="961" name="Shape 961"/>
          <p:cNvSpPr txBox="1"/>
          <p:nvPr/>
        </p:nvSpPr>
        <p:spPr>
          <a:xfrm>
            <a:off x="2422075" y="1246225"/>
            <a:ext cx="977700" cy="25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latin typeface="Roboto Light"/>
                <a:ea typeface="Roboto Light"/>
                <a:cs typeface="Roboto Light"/>
                <a:sym typeface="Roboto Light"/>
              </a:rPr>
              <a:t> D</a:t>
            </a:r>
            <a:r>
              <a:rPr lang="en" sz="800">
                <a:latin typeface="Roboto Light"/>
                <a:ea typeface="Roboto Light"/>
                <a:cs typeface="Roboto Light"/>
                <a:sym typeface="Roboto Light"/>
              </a:rPr>
              <a:t> (640x480 px)</a:t>
            </a:r>
            <a:endParaRPr sz="800">
              <a:latin typeface="Roboto Light"/>
              <a:ea typeface="Roboto Light"/>
              <a:cs typeface="Roboto Light"/>
              <a:sym typeface="Roboto Light"/>
            </a:endParaRPr>
          </a:p>
        </p:txBody>
      </p:sp>
      <p:pic>
        <p:nvPicPr>
          <p:cNvPr id="962" name="Shape 962"/>
          <p:cNvPicPr preferRelativeResize="0"/>
          <p:nvPr/>
        </p:nvPicPr>
        <p:blipFill>
          <a:blip r:embed="rId6">
            <a:alphaModFix/>
          </a:blip>
          <a:stretch>
            <a:fillRect/>
          </a:stretch>
        </p:blipFill>
        <p:spPr>
          <a:xfrm>
            <a:off x="5803816" y="1037276"/>
            <a:ext cx="2231254" cy="588900"/>
          </a:xfrm>
          <a:prstGeom prst="rect">
            <a:avLst/>
          </a:prstGeom>
          <a:noFill/>
          <a:ln>
            <a:noFill/>
          </a:ln>
        </p:spPr>
      </p:pic>
      <p:sp>
        <p:nvSpPr>
          <p:cNvPr id="963" name="Shape 963"/>
          <p:cNvSpPr txBox="1"/>
          <p:nvPr/>
        </p:nvSpPr>
        <p:spPr>
          <a:xfrm>
            <a:off x="5495350" y="395450"/>
            <a:ext cx="28482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Update raw data on ROS-node</a:t>
            </a:r>
            <a:endParaRPr>
              <a:latin typeface="Roboto Light"/>
              <a:ea typeface="Roboto Light"/>
              <a:cs typeface="Roboto Light"/>
              <a:sym typeface="Roboto Light"/>
            </a:endParaRPr>
          </a:p>
        </p:txBody>
      </p:sp>
      <p:cxnSp>
        <p:nvCxnSpPr>
          <p:cNvPr id="964" name="Shape 964"/>
          <p:cNvCxnSpPr/>
          <p:nvPr/>
        </p:nvCxnSpPr>
        <p:spPr>
          <a:xfrm>
            <a:off x="4797100" y="1651975"/>
            <a:ext cx="818700" cy="0"/>
          </a:xfrm>
          <a:prstGeom prst="straightConnector1">
            <a:avLst/>
          </a:prstGeom>
          <a:noFill/>
          <a:ln cap="flat" cmpd="sng" w="28575">
            <a:solidFill>
              <a:srgbClr val="666666"/>
            </a:solidFill>
            <a:prstDash val="solid"/>
            <a:round/>
            <a:headEnd len="med" w="med" type="none"/>
            <a:tailEnd len="med" w="med" type="triangle"/>
          </a:ln>
        </p:spPr>
      </p:cxnSp>
      <p:pic>
        <p:nvPicPr>
          <p:cNvPr id="965" name="Shape 965"/>
          <p:cNvPicPr preferRelativeResize="0"/>
          <p:nvPr/>
        </p:nvPicPr>
        <p:blipFill>
          <a:blip r:embed="rId7">
            <a:alphaModFix/>
          </a:blip>
          <a:stretch>
            <a:fillRect/>
          </a:stretch>
        </p:blipFill>
        <p:spPr>
          <a:xfrm>
            <a:off x="381000" y="2394378"/>
            <a:ext cx="1001700" cy="2761434"/>
          </a:xfrm>
          <a:prstGeom prst="rect">
            <a:avLst/>
          </a:prstGeom>
          <a:noFill/>
          <a:ln>
            <a:noFill/>
          </a:ln>
        </p:spPr>
      </p:pic>
      <p:cxnSp>
        <p:nvCxnSpPr>
          <p:cNvPr id="966" name="Shape 966"/>
          <p:cNvCxnSpPr/>
          <p:nvPr/>
        </p:nvCxnSpPr>
        <p:spPr>
          <a:xfrm>
            <a:off x="4013100" y="4121700"/>
            <a:ext cx="818700" cy="0"/>
          </a:xfrm>
          <a:prstGeom prst="straightConnector1">
            <a:avLst/>
          </a:prstGeom>
          <a:noFill/>
          <a:ln cap="flat" cmpd="sng" w="28575">
            <a:solidFill>
              <a:srgbClr val="666666"/>
            </a:solidFill>
            <a:prstDash val="solid"/>
            <a:round/>
            <a:headEnd len="med" w="med" type="triangle"/>
            <a:tailEnd len="med" w="med" type="none"/>
          </a:ln>
        </p:spPr>
      </p:cxnSp>
      <p:pic>
        <p:nvPicPr>
          <p:cNvPr id="967" name="Shape 967"/>
          <p:cNvPicPr preferRelativeResize="0"/>
          <p:nvPr/>
        </p:nvPicPr>
        <p:blipFill rotWithShape="1">
          <a:blip r:embed="rId8">
            <a:alphaModFix/>
          </a:blip>
          <a:srcRect b="8801" l="15483" r="18208" t="13304"/>
          <a:stretch/>
        </p:blipFill>
        <p:spPr>
          <a:xfrm rot="-5400000">
            <a:off x="4800900" y="3729850"/>
            <a:ext cx="1001700" cy="783701"/>
          </a:xfrm>
          <a:prstGeom prst="rect">
            <a:avLst/>
          </a:prstGeom>
          <a:noFill/>
          <a:ln>
            <a:noFill/>
          </a:ln>
        </p:spPr>
      </p:pic>
      <p:sp>
        <p:nvSpPr>
          <p:cNvPr id="968" name="Shape 968"/>
          <p:cNvSpPr txBox="1"/>
          <p:nvPr/>
        </p:nvSpPr>
        <p:spPr>
          <a:xfrm>
            <a:off x="2385050" y="3525475"/>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Decode Packets</a:t>
            </a:r>
            <a:endParaRPr>
              <a:latin typeface="Roboto Light"/>
              <a:ea typeface="Roboto Light"/>
              <a:cs typeface="Roboto Light"/>
              <a:sym typeface="Roboto Light"/>
            </a:endParaRPr>
          </a:p>
        </p:txBody>
      </p:sp>
      <p:sp>
        <p:nvSpPr>
          <p:cNvPr id="969" name="Shape 969"/>
          <p:cNvSpPr txBox="1"/>
          <p:nvPr/>
        </p:nvSpPr>
        <p:spPr>
          <a:xfrm>
            <a:off x="5771700" y="1723813"/>
            <a:ext cx="1522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En</a:t>
            </a:r>
            <a:r>
              <a:rPr lang="en">
                <a:latin typeface="Roboto Light"/>
                <a:ea typeface="Roboto Light"/>
                <a:cs typeface="Roboto Light"/>
                <a:sym typeface="Roboto Light"/>
              </a:rPr>
              <a:t>code Packets</a:t>
            </a:r>
            <a:endParaRPr>
              <a:latin typeface="Roboto Light"/>
              <a:ea typeface="Roboto Light"/>
              <a:cs typeface="Roboto Light"/>
              <a:sym typeface="Roboto Light"/>
            </a:endParaRPr>
          </a:p>
        </p:txBody>
      </p:sp>
      <p:sp>
        <p:nvSpPr>
          <p:cNvPr id="970" name="Shape 970"/>
          <p:cNvSpPr txBox="1"/>
          <p:nvPr/>
        </p:nvSpPr>
        <p:spPr>
          <a:xfrm>
            <a:off x="75850" y="4809600"/>
            <a:ext cx="2497500" cy="33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Roboto Light"/>
                <a:ea typeface="Roboto Light"/>
                <a:cs typeface="Roboto Light"/>
                <a:sym typeface="Roboto Light"/>
              </a:rPr>
              <a:t>Perform Perception Tasks</a:t>
            </a:r>
            <a:endParaRPr>
              <a:latin typeface="Roboto Light"/>
              <a:ea typeface="Roboto Light"/>
              <a:cs typeface="Roboto Light"/>
              <a:sym typeface="Roboto Light"/>
            </a:endParaRPr>
          </a:p>
        </p:txBody>
      </p:sp>
      <p:pic>
        <p:nvPicPr>
          <p:cNvPr id="971" name="Shape 971"/>
          <p:cNvPicPr preferRelativeResize="0"/>
          <p:nvPr/>
        </p:nvPicPr>
        <p:blipFill rotWithShape="1">
          <a:blip r:embed="rId9">
            <a:alphaModFix/>
          </a:blip>
          <a:srcRect b="0" l="17474" r="23666" t="0"/>
          <a:stretch/>
        </p:blipFill>
        <p:spPr>
          <a:xfrm>
            <a:off x="1510247" y="3262500"/>
            <a:ext cx="818700" cy="1390975"/>
          </a:xfrm>
          <a:prstGeom prst="rect">
            <a:avLst/>
          </a:prstGeom>
          <a:noFill/>
          <a:ln>
            <a:noFill/>
          </a:ln>
        </p:spPr>
      </p:pic>
      <p:cxnSp>
        <p:nvCxnSpPr>
          <p:cNvPr id="972" name="Shape 972"/>
          <p:cNvCxnSpPr/>
          <p:nvPr/>
        </p:nvCxnSpPr>
        <p:spPr>
          <a:xfrm>
            <a:off x="7328800" y="1836975"/>
            <a:ext cx="0" cy="691800"/>
          </a:xfrm>
          <a:prstGeom prst="straightConnector1">
            <a:avLst/>
          </a:prstGeom>
          <a:noFill/>
          <a:ln cap="flat" cmpd="sng" w="28575">
            <a:solidFill>
              <a:srgbClr val="666666"/>
            </a:solidFill>
            <a:prstDash val="solid"/>
            <a:round/>
            <a:headEnd len="med" w="med" type="none"/>
            <a:tailEnd len="med" w="med" type="triangle"/>
          </a:ln>
        </p:spPr>
      </p:cxnSp>
      <p:sp>
        <p:nvSpPr>
          <p:cNvPr id="973" name="Shape 9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77" name="Shape 977"/>
        <p:cNvGrpSpPr/>
        <p:nvPr/>
      </p:nvGrpSpPr>
      <p:grpSpPr>
        <a:xfrm>
          <a:off x="0" y="0"/>
          <a:ext cx="0" cy="0"/>
          <a:chOff x="0" y="0"/>
          <a:chExt cx="0" cy="0"/>
        </a:xfrm>
      </p:grpSpPr>
      <p:sp>
        <p:nvSpPr>
          <p:cNvPr id="978" name="Shape 978"/>
          <p:cNvSpPr txBox="1"/>
          <p:nvPr/>
        </p:nvSpPr>
        <p:spPr>
          <a:xfrm>
            <a:off x="770475" y="1349400"/>
            <a:ext cx="40131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Georgia"/>
                <a:ea typeface="Georgia"/>
                <a:cs typeface="Georgia"/>
                <a:sym typeface="Georgia"/>
              </a:rPr>
              <a:t>Python </a:t>
            </a:r>
            <a:r>
              <a:rPr b="1" lang="en" sz="1800">
                <a:latin typeface="Georgia"/>
                <a:ea typeface="Georgia"/>
                <a:cs typeface="Georgia"/>
                <a:sym typeface="Georgia"/>
              </a:rPr>
              <a:t>Wrapper Diagram</a:t>
            </a:r>
            <a:endParaRPr b="1" sz="1800">
              <a:latin typeface="Georgia"/>
              <a:ea typeface="Georgia"/>
              <a:cs typeface="Georgia"/>
              <a:sym typeface="Georgia"/>
            </a:endParaRPr>
          </a:p>
        </p:txBody>
      </p:sp>
      <p:sp>
        <p:nvSpPr>
          <p:cNvPr id="979" name="Shape 979"/>
          <p:cNvSpPr/>
          <p:nvPr/>
        </p:nvSpPr>
        <p:spPr>
          <a:xfrm>
            <a:off x="1109875" y="2162800"/>
            <a:ext cx="2166300" cy="509100"/>
          </a:xfrm>
          <a:prstGeom prst="roundRect">
            <a:avLst>
              <a:gd fmla="val 16667" name="adj"/>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Intel Joule + RealSense</a:t>
            </a:r>
            <a:endParaRPr/>
          </a:p>
        </p:txBody>
      </p:sp>
      <p:sp>
        <p:nvSpPr>
          <p:cNvPr id="980" name="Shape 980"/>
          <p:cNvSpPr/>
          <p:nvPr/>
        </p:nvSpPr>
        <p:spPr>
          <a:xfrm>
            <a:off x="910225" y="3365700"/>
            <a:ext cx="2565600" cy="1083300"/>
          </a:xfrm>
          <a:prstGeom prst="roundRect">
            <a:avLst>
              <a:gd fmla="val 16667" name="adj"/>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Receiver decode the ROS topics and use them to do perception tasks</a:t>
            </a:r>
            <a:endParaRPr/>
          </a:p>
        </p:txBody>
      </p:sp>
      <p:sp>
        <p:nvSpPr>
          <p:cNvPr id="981" name="Shape 981"/>
          <p:cNvSpPr/>
          <p:nvPr/>
        </p:nvSpPr>
        <p:spPr>
          <a:xfrm flipH="1">
            <a:off x="3625650" y="3520550"/>
            <a:ext cx="1876500" cy="509100"/>
          </a:xfrm>
          <a:prstGeom prst="rightArrow">
            <a:avLst>
              <a:gd fmla="val 50000" name="adj1"/>
              <a:gd fmla="val 50000" name="adj2"/>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Transmit via WIFI</a:t>
            </a:r>
            <a:endParaRPr/>
          </a:p>
        </p:txBody>
      </p:sp>
      <p:sp>
        <p:nvSpPr>
          <p:cNvPr id="982" name="Shape 982"/>
          <p:cNvSpPr/>
          <p:nvPr/>
        </p:nvSpPr>
        <p:spPr>
          <a:xfrm>
            <a:off x="6937650" y="1349400"/>
            <a:ext cx="2755200" cy="3120600"/>
          </a:xfrm>
          <a:prstGeom prst="ellipse">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lang="en"/>
              <a:t>Directlt post on ROS: Methods 1: lossy JPEG compress RGB and lossless compress Depth</a:t>
            </a:r>
            <a:endParaRPr/>
          </a:p>
          <a:p>
            <a:pPr indent="0" lvl="0" marL="0" rtl="0">
              <a:spcBef>
                <a:spcPts val="0"/>
              </a:spcBef>
              <a:spcAft>
                <a:spcPts val="0"/>
              </a:spcAft>
              <a:buNone/>
            </a:pPr>
            <a:r>
              <a:rPr lang="en"/>
              <a:t>Method2 ENcode RGB and Depth together as a custom MJPEG stream</a:t>
            </a:r>
            <a:endParaRPr/>
          </a:p>
        </p:txBody>
      </p:sp>
      <p:pic>
        <p:nvPicPr>
          <p:cNvPr id="983" name="Shape 983"/>
          <p:cNvPicPr preferRelativeResize="0"/>
          <p:nvPr/>
        </p:nvPicPr>
        <p:blipFill>
          <a:blip r:embed="rId3">
            <a:alphaModFix/>
          </a:blip>
          <a:stretch>
            <a:fillRect/>
          </a:stretch>
        </p:blipFill>
        <p:spPr>
          <a:xfrm>
            <a:off x="1036950" y="1916463"/>
            <a:ext cx="1001775" cy="1001775"/>
          </a:xfrm>
          <a:prstGeom prst="rect">
            <a:avLst/>
          </a:prstGeom>
          <a:noFill/>
          <a:ln>
            <a:noFill/>
          </a:ln>
        </p:spPr>
      </p:pic>
      <p:pic>
        <p:nvPicPr>
          <p:cNvPr id="984" name="Shape 984"/>
          <p:cNvPicPr preferRelativeResize="0"/>
          <p:nvPr/>
        </p:nvPicPr>
        <p:blipFill>
          <a:blip r:embed="rId4">
            <a:alphaModFix/>
          </a:blip>
          <a:stretch>
            <a:fillRect/>
          </a:stretch>
        </p:blipFill>
        <p:spPr>
          <a:xfrm>
            <a:off x="1994200" y="2053275"/>
            <a:ext cx="1367225" cy="864974"/>
          </a:xfrm>
          <a:prstGeom prst="rect">
            <a:avLst/>
          </a:prstGeom>
          <a:noFill/>
          <a:ln>
            <a:noFill/>
          </a:ln>
        </p:spPr>
      </p:pic>
      <p:pic>
        <p:nvPicPr>
          <p:cNvPr id="985" name="Shape 985"/>
          <p:cNvPicPr preferRelativeResize="0"/>
          <p:nvPr/>
        </p:nvPicPr>
        <p:blipFill>
          <a:blip r:embed="rId5">
            <a:alphaModFix/>
          </a:blip>
          <a:stretch>
            <a:fillRect/>
          </a:stretch>
        </p:blipFill>
        <p:spPr>
          <a:xfrm>
            <a:off x="3557100" y="1958502"/>
            <a:ext cx="1390979" cy="509100"/>
          </a:xfrm>
          <a:prstGeom prst="rect">
            <a:avLst/>
          </a:prstGeom>
          <a:noFill/>
          <a:ln>
            <a:noFill/>
          </a:ln>
        </p:spPr>
      </p:pic>
      <p:sp>
        <p:nvSpPr>
          <p:cNvPr id="986" name="Shape 986"/>
          <p:cNvSpPr/>
          <p:nvPr/>
        </p:nvSpPr>
        <p:spPr>
          <a:xfrm>
            <a:off x="3475825" y="2401138"/>
            <a:ext cx="1617300" cy="394200"/>
          </a:xfrm>
          <a:prstGeom prst="rightArrow">
            <a:avLst>
              <a:gd fmla="val 50000" name="adj1"/>
              <a:gd fmla="val 50000" name="adj2"/>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
              <a:t>Grab the frames</a:t>
            </a:r>
            <a:endParaRPr/>
          </a:p>
        </p:txBody>
      </p:sp>
      <p:sp>
        <p:nvSpPr>
          <p:cNvPr id="987" name="Shape 987"/>
          <p:cNvSpPr/>
          <p:nvPr/>
        </p:nvSpPr>
        <p:spPr>
          <a:xfrm>
            <a:off x="5586300" y="1249825"/>
            <a:ext cx="1267200" cy="3450900"/>
          </a:xfrm>
          <a:prstGeom prst="roundRect">
            <a:avLst>
              <a:gd fmla="val 804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8" name="Shape 988"/>
          <p:cNvSpPr txBox="1"/>
          <p:nvPr/>
        </p:nvSpPr>
        <p:spPr>
          <a:xfrm>
            <a:off x="5696175" y="1349400"/>
            <a:ext cx="1071300" cy="261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ROS</a:t>
            </a:r>
            <a:endParaRPr b="1"/>
          </a:p>
        </p:txBody>
      </p:sp>
      <p:sp>
        <p:nvSpPr>
          <p:cNvPr id="989" name="Shape 9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993" name="Shape 993"/>
        <p:cNvGrpSpPr/>
        <p:nvPr/>
      </p:nvGrpSpPr>
      <p:grpSpPr>
        <a:xfrm>
          <a:off x="0" y="0"/>
          <a:ext cx="0" cy="0"/>
          <a:chOff x="0" y="0"/>
          <a:chExt cx="0" cy="0"/>
        </a:xfrm>
      </p:grpSpPr>
      <p:sp>
        <p:nvSpPr>
          <p:cNvPr id="994" name="Shape 994"/>
          <p:cNvSpPr txBox="1"/>
          <p:nvPr/>
        </p:nvSpPr>
        <p:spPr>
          <a:xfrm>
            <a:off x="1055950" y="1544175"/>
            <a:ext cx="6540000" cy="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p:txBody>
      </p:sp>
      <p:sp>
        <p:nvSpPr>
          <p:cNvPr id="995" name="Shape 995"/>
          <p:cNvSpPr txBox="1"/>
          <p:nvPr/>
        </p:nvSpPr>
        <p:spPr>
          <a:xfrm>
            <a:off x="675575" y="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Guidelines for </a:t>
            </a:r>
            <a:r>
              <a:rPr b="1" lang="en" sz="3000">
                <a:solidFill>
                  <a:schemeClr val="dk1"/>
                </a:solidFill>
                <a:latin typeface="Roboto"/>
                <a:ea typeface="Roboto"/>
                <a:cs typeface="Roboto"/>
                <a:sym typeface="Roboto"/>
              </a:rPr>
              <a:t>making</a:t>
            </a:r>
            <a:r>
              <a:rPr lang="en" sz="3000">
                <a:solidFill>
                  <a:schemeClr val="dk1"/>
                </a:solidFill>
                <a:latin typeface="Roboto Light"/>
                <a:ea typeface="Roboto Light"/>
                <a:cs typeface="Roboto Light"/>
                <a:sym typeface="Roboto Light"/>
              </a:rPr>
              <a:t> a presentation:</a:t>
            </a:r>
            <a:endParaRPr sz="3000">
              <a:solidFill>
                <a:schemeClr val="dk1"/>
              </a:solidFill>
              <a:latin typeface="Roboto Light"/>
              <a:ea typeface="Roboto Light"/>
              <a:cs typeface="Roboto Light"/>
              <a:sym typeface="Roboto Light"/>
            </a:endParaRPr>
          </a:p>
        </p:txBody>
      </p:sp>
      <p:sp>
        <p:nvSpPr>
          <p:cNvPr id="996" name="Shape 996"/>
          <p:cNvSpPr txBox="1"/>
          <p:nvPr/>
        </p:nvSpPr>
        <p:spPr>
          <a:xfrm>
            <a:off x="970750" y="1058825"/>
            <a:ext cx="6710400" cy="282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latin typeface="Roboto"/>
                <a:ea typeface="Roboto"/>
                <a:cs typeface="Roboto"/>
                <a:sym typeface="Roboto"/>
              </a:rPr>
              <a:t>Care about your audience.</a:t>
            </a:r>
            <a:r>
              <a:rPr lang="en">
                <a:latin typeface="Roboto Light"/>
                <a:ea typeface="Roboto Light"/>
                <a:cs typeface="Roboto Light"/>
                <a:sym typeface="Roboto Light"/>
              </a:rPr>
              <a:t> At each slide, think about whether people have the prerequisite knowledge to understand what you are telling them. If not, teach them first in slides that come before hand. </a:t>
            </a:r>
            <a:r>
              <a:rPr b="1" lang="en">
                <a:latin typeface="Roboto"/>
                <a:ea typeface="Roboto"/>
                <a:cs typeface="Roboto"/>
                <a:sym typeface="Roboto"/>
              </a:rPr>
              <a:t>Build ideas up from the ground.</a:t>
            </a:r>
            <a:endParaRPr b="1">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rPr lang="en">
                <a:latin typeface="Roboto Light"/>
                <a:ea typeface="Roboto Light"/>
                <a:cs typeface="Roboto Light"/>
                <a:sym typeface="Roboto Light"/>
              </a:rPr>
              <a:t>Tell an overarching </a:t>
            </a:r>
            <a:r>
              <a:rPr b="1" lang="en">
                <a:latin typeface="Roboto"/>
                <a:ea typeface="Roboto"/>
                <a:cs typeface="Roboto"/>
                <a:sym typeface="Roboto"/>
              </a:rPr>
              <a:t>story</a:t>
            </a:r>
            <a:r>
              <a:rPr lang="en">
                <a:latin typeface="Roboto Light"/>
                <a:ea typeface="Roboto Light"/>
                <a:cs typeface="Roboto Light"/>
                <a:sym typeface="Roboto Light"/>
              </a:rPr>
              <a:t>. And tell mini-stories in subsections.</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rPr lang="en">
                <a:latin typeface="Roboto Light"/>
                <a:ea typeface="Roboto Light"/>
                <a:cs typeface="Roboto Light"/>
                <a:sym typeface="Roboto Light"/>
              </a:rPr>
              <a:t>Organize your presentation logically. Use outline slides occasionally to help them understand what they’re looking at and how it fits into the overall presentation.</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rPr lang="en">
                <a:latin typeface="Roboto Light"/>
                <a:ea typeface="Roboto Light"/>
                <a:cs typeface="Roboto Light"/>
                <a:sym typeface="Roboto Light"/>
              </a:rPr>
              <a:t>Do not crowd slides. Instead, split the slide up into many. Each idea or point should get its own slide.</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rPr lang="en">
                <a:latin typeface="Roboto Light"/>
                <a:ea typeface="Roboto Light"/>
                <a:cs typeface="Roboto Light"/>
                <a:sym typeface="Roboto Light"/>
              </a:rPr>
              <a:t>Do not put useless information on slides. Don’t bother with titles on slides like ‘introduction’, for example</a:t>
            </a:r>
            <a:r>
              <a:rPr b="1" lang="en">
                <a:latin typeface="Roboto"/>
                <a:ea typeface="Roboto"/>
                <a:cs typeface="Roboto"/>
                <a:sym typeface="Roboto"/>
              </a:rPr>
              <a:t>. Less is more.</a:t>
            </a:r>
            <a:r>
              <a:rPr lang="en">
                <a:latin typeface="Roboto Light"/>
                <a:ea typeface="Roboto Light"/>
                <a:cs typeface="Roboto Light"/>
                <a:sym typeface="Roboto Light"/>
              </a:rPr>
              <a:t> Make every word on the slide meaningful or lose it.</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a:p>
            <a:pPr indent="0" lvl="0" marL="0"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Give </a:t>
            </a:r>
            <a:r>
              <a:rPr b="1" lang="en">
                <a:solidFill>
                  <a:schemeClr val="dk1"/>
                </a:solidFill>
                <a:latin typeface="Roboto"/>
                <a:ea typeface="Roboto"/>
                <a:cs typeface="Roboto"/>
                <a:sym typeface="Roboto"/>
              </a:rPr>
              <a:t>concrete examples </a:t>
            </a:r>
            <a:r>
              <a:rPr lang="en">
                <a:solidFill>
                  <a:schemeClr val="dk1"/>
                </a:solidFill>
                <a:latin typeface="Roboto Light"/>
                <a:ea typeface="Roboto Light"/>
                <a:cs typeface="Roboto Light"/>
                <a:sym typeface="Roboto Light"/>
              </a:rPr>
              <a:t>whenever possible. Make it easy for people to build a mental picture of whatever you are talking about.</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p:txBody>
      </p:sp>
      <p:sp>
        <p:nvSpPr>
          <p:cNvPr id="997" name="Shape 9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01" name="Shape 1001"/>
        <p:cNvGrpSpPr/>
        <p:nvPr/>
      </p:nvGrpSpPr>
      <p:grpSpPr>
        <a:xfrm>
          <a:off x="0" y="0"/>
          <a:ext cx="0" cy="0"/>
          <a:chOff x="0" y="0"/>
          <a:chExt cx="0" cy="0"/>
        </a:xfrm>
      </p:grpSpPr>
      <p:sp>
        <p:nvSpPr>
          <p:cNvPr id="1002" name="Shape 1002"/>
          <p:cNvSpPr txBox="1"/>
          <p:nvPr/>
        </p:nvSpPr>
        <p:spPr>
          <a:xfrm>
            <a:off x="1055950" y="1544175"/>
            <a:ext cx="6540000" cy="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p:txBody>
      </p:sp>
      <p:sp>
        <p:nvSpPr>
          <p:cNvPr id="1003" name="Shape 1003"/>
          <p:cNvSpPr txBox="1"/>
          <p:nvPr/>
        </p:nvSpPr>
        <p:spPr>
          <a:xfrm>
            <a:off x="675575" y="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Guidelines for </a:t>
            </a:r>
            <a:r>
              <a:rPr b="1" lang="en" sz="3000">
                <a:solidFill>
                  <a:schemeClr val="dk1"/>
                </a:solidFill>
                <a:latin typeface="Roboto"/>
                <a:ea typeface="Roboto"/>
                <a:cs typeface="Roboto"/>
                <a:sym typeface="Roboto"/>
              </a:rPr>
              <a:t>making</a:t>
            </a:r>
            <a:r>
              <a:rPr lang="en" sz="3000">
                <a:solidFill>
                  <a:schemeClr val="dk1"/>
                </a:solidFill>
                <a:latin typeface="Roboto Light"/>
                <a:ea typeface="Roboto Light"/>
                <a:cs typeface="Roboto Light"/>
                <a:sym typeface="Roboto Light"/>
              </a:rPr>
              <a:t> a presentation:</a:t>
            </a:r>
            <a:endParaRPr sz="3000">
              <a:solidFill>
                <a:schemeClr val="dk1"/>
              </a:solidFill>
              <a:latin typeface="Roboto Light"/>
              <a:ea typeface="Roboto Light"/>
              <a:cs typeface="Roboto Light"/>
              <a:sym typeface="Roboto Light"/>
            </a:endParaRPr>
          </a:p>
        </p:txBody>
      </p:sp>
      <p:sp>
        <p:nvSpPr>
          <p:cNvPr id="1004" name="Shape 1004"/>
          <p:cNvSpPr txBox="1"/>
          <p:nvPr/>
        </p:nvSpPr>
        <p:spPr>
          <a:xfrm>
            <a:off x="970750" y="1092875"/>
            <a:ext cx="6710400" cy="282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Use LOTS of images and diagrams. Complement what people are seeing on the slide with your oral explanation.</a:t>
            </a:r>
            <a:endParaRPr>
              <a:solidFill>
                <a:schemeClr val="dk1"/>
              </a:solidFill>
              <a:latin typeface="Roboto Light"/>
              <a:ea typeface="Roboto Light"/>
              <a:cs typeface="Roboto Light"/>
              <a:sym typeface="Roboto Light"/>
            </a:endParaRPr>
          </a:p>
          <a:p>
            <a:pPr indent="0" lvl="0" marL="0" rtl="0">
              <a:spcBef>
                <a:spcPts val="0"/>
              </a:spcBef>
              <a:spcAft>
                <a:spcPts val="0"/>
              </a:spcAft>
              <a:buClr>
                <a:schemeClr val="dk1"/>
              </a:buClr>
              <a:buSzPts val="1100"/>
              <a:buFont typeface="Arial"/>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Use LOTS of videos to wake people up. Tell people what to direct their attention to about the videos and then let them watch.</a:t>
            </a:r>
            <a:endParaRPr>
              <a:solidFill>
                <a:schemeClr val="dk1"/>
              </a:solidFill>
              <a:latin typeface="Roboto Light"/>
              <a:ea typeface="Roboto Light"/>
              <a:cs typeface="Roboto Light"/>
              <a:sym typeface="Roboto Light"/>
            </a:endParaRPr>
          </a:p>
          <a:p>
            <a:pPr indent="0" lvl="0" marL="0" rtl="0">
              <a:spcBef>
                <a:spcPts val="0"/>
              </a:spcBef>
              <a:spcAft>
                <a:spcPts val="0"/>
              </a:spcAft>
              <a:buClr>
                <a:schemeClr val="dk1"/>
              </a:buClr>
              <a:buSzPts val="1100"/>
              <a:buFont typeface="Arial"/>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rPr b="1" lang="en">
                <a:solidFill>
                  <a:schemeClr val="dk1"/>
                </a:solidFill>
                <a:latin typeface="Roboto"/>
                <a:ea typeface="Roboto"/>
                <a:cs typeface="Roboto"/>
                <a:sym typeface="Roboto"/>
              </a:rPr>
              <a:t>Highlight</a:t>
            </a:r>
            <a:r>
              <a:rPr lang="en">
                <a:solidFill>
                  <a:schemeClr val="dk1"/>
                </a:solidFill>
                <a:latin typeface="Roboto Light"/>
                <a:ea typeface="Roboto Light"/>
                <a:cs typeface="Roboto Light"/>
                <a:sym typeface="Roboto Light"/>
              </a:rPr>
              <a:t> operative words. Use </a:t>
            </a:r>
            <a:r>
              <a:rPr b="1" lang="en">
                <a:solidFill>
                  <a:srgbClr val="FF9900"/>
                </a:solidFill>
                <a:latin typeface="Roboto"/>
                <a:ea typeface="Roboto"/>
                <a:cs typeface="Roboto"/>
                <a:sym typeface="Roboto"/>
              </a:rPr>
              <a:t>accent colors</a:t>
            </a:r>
            <a:r>
              <a:rPr lang="en">
                <a:solidFill>
                  <a:schemeClr val="dk1"/>
                </a:solidFill>
                <a:latin typeface="Roboto Light"/>
                <a:ea typeface="Roboto Light"/>
                <a:cs typeface="Roboto Light"/>
                <a:sym typeface="Roboto Light"/>
              </a:rPr>
              <a:t> to draw people’s attention even more.</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rPr lang="en">
                <a:solidFill>
                  <a:schemeClr val="dk1"/>
                </a:solidFill>
                <a:latin typeface="Roboto Light"/>
                <a:ea typeface="Roboto Light"/>
                <a:cs typeface="Roboto Light"/>
                <a:sym typeface="Roboto Light"/>
              </a:rPr>
              <a:t>Cite important things [1] like this.</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rPr lang="en">
                <a:solidFill>
                  <a:schemeClr val="dk1"/>
                </a:solidFill>
                <a:latin typeface="Roboto Light"/>
                <a:ea typeface="Roboto Light"/>
                <a:cs typeface="Roboto Light"/>
                <a:sym typeface="Roboto Light"/>
              </a:rPr>
              <a:t>Yes, </a:t>
            </a:r>
            <a:r>
              <a:rPr b="1" lang="en">
                <a:solidFill>
                  <a:schemeClr val="dk1"/>
                </a:solidFill>
                <a:latin typeface="Roboto"/>
                <a:ea typeface="Roboto"/>
                <a:cs typeface="Roboto"/>
                <a:sym typeface="Roboto"/>
              </a:rPr>
              <a:t>aesthetics matter.</a:t>
            </a:r>
            <a:endParaRPr b="1">
              <a:solidFill>
                <a:schemeClr val="dk1"/>
              </a:solidFill>
              <a:latin typeface="Roboto"/>
              <a:ea typeface="Roboto"/>
              <a:cs typeface="Roboto"/>
              <a:sym typeface="Roboto"/>
            </a:endParaRPr>
          </a:p>
          <a:p>
            <a:pPr indent="0" lvl="0" marL="0" rtl="0">
              <a:spcBef>
                <a:spcPts val="0"/>
              </a:spcBef>
              <a:spcAft>
                <a:spcPts val="0"/>
              </a:spcAft>
              <a:buNone/>
            </a:pPr>
            <a:r>
              <a:t/>
            </a:r>
            <a:endParaRPr b="1">
              <a:solidFill>
                <a:schemeClr val="dk1"/>
              </a:solidFill>
              <a:latin typeface="Roboto"/>
              <a:ea typeface="Roboto"/>
              <a:cs typeface="Roboto"/>
              <a:sym typeface="Roboto"/>
            </a:endParaRPr>
          </a:p>
          <a:p>
            <a:pPr indent="0" lvl="0" marL="0" rtl="0">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Use </a:t>
            </a:r>
            <a:r>
              <a:rPr lang="en" u="sng">
                <a:solidFill>
                  <a:schemeClr val="hlink"/>
                </a:solidFill>
                <a:latin typeface="Roboto Light"/>
                <a:ea typeface="Roboto Light"/>
                <a:cs typeface="Roboto Light"/>
                <a:sym typeface="Roboto Light"/>
                <a:hlinkClick r:id="rId3"/>
              </a:rPr>
              <a:t>https://thenounproject.com/</a:t>
            </a:r>
            <a:r>
              <a:rPr lang="en">
                <a:solidFill>
                  <a:schemeClr val="dk1"/>
                </a:solidFill>
                <a:latin typeface="Roboto Light"/>
                <a:ea typeface="Roboto Light"/>
                <a:cs typeface="Roboto Light"/>
                <a:sym typeface="Roboto Light"/>
              </a:rPr>
              <a:t> for nice symbols (or emojis to be hip).</a:t>
            </a:r>
            <a:endParaRPr>
              <a:solidFill>
                <a:schemeClr val="dk1"/>
              </a:solidFill>
              <a:latin typeface="Roboto Light"/>
              <a:ea typeface="Roboto Light"/>
              <a:cs typeface="Roboto Light"/>
              <a:sym typeface="Roboto Light"/>
            </a:endParaRPr>
          </a:p>
          <a:p>
            <a:pPr indent="0" lvl="0" marL="0" rtl="0">
              <a:spcBef>
                <a:spcPts val="0"/>
              </a:spcBef>
              <a:spcAft>
                <a:spcPts val="0"/>
              </a:spcAft>
              <a:buClr>
                <a:schemeClr val="dk1"/>
              </a:buClr>
              <a:buSzPts val="1100"/>
              <a:buFont typeface="Arial"/>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Clr>
                <a:schemeClr val="dk1"/>
              </a:buClr>
              <a:buSzPts val="1100"/>
              <a:buFont typeface="Arial"/>
              <a:buNone/>
            </a:pPr>
            <a:r>
              <a:t/>
            </a:r>
            <a:endParaRPr>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p:txBody>
      </p:sp>
      <p:sp>
        <p:nvSpPr>
          <p:cNvPr id="1005" name="Shape 10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006" name="Shape 1006"/>
          <p:cNvSpPr txBox="1"/>
          <p:nvPr/>
        </p:nvSpPr>
        <p:spPr>
          <a:xfrm>
            <a:off x="-48675" y="4834325"/>
            <a:ext cx="62709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[1] Important things - </a:t>
            </a:r>
            <a:r>
              <a:rPr lang="en" u="sng">
                <a:solidFill>
                  <a:schemeClr val="hlink"/>
                </a:solidFill>
                <a:latin typeface="Roboto Light"/>
                <a:ea typeface="Roboto Light"/>
                <a:cs typeface="Roboto Light"/>
                <a:sym typeface="Roboto Light"/>
                <a:hlinkClick r:id="rId4"/>
              </a:rPr>
              <a:t>www.importanthings.com</a:t>
            </a:r>
            <a:r>
              <a:rPr lang="en">
                <a:solidFill>
                  <a:srgbClr val="999999"/>
                </a:solidFill>
                <a:latin typeface="Roboto Light"/>
                <a:ea typeface="Roboto Light"/>
                <a:cs typeface="Roboto Light"/>
                <a:sym typeface="Roboto Light"/>
              </a:rPr>
              <a:t> - Dr. Super Important et. al</a:t>
            </a:r>
            <a:endParaRPr>
              <a:solidFill>
                <a:srgbClr val="999999"/>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0" name="Shape 1010"/>
        <p:cNvGrpSpPr/>
        <p:nvPr/>
      </p:nvGrpSpPr>
      <p:grpSpPr>
        <a:xfrm>
          <a:off x="0" y="0"/>
          <a:ext cx="0" cy="0"/>
          <a:chOff x="0" y="0"/>
          <a:chExt cx="0" cy="0"/>
        </a:xfrm>
      </p:grpSpPr>
      <p:sp>
        <p:nvSpPr>
          <p:cNvPr id="1011" name="Shape 1011"/>
          <p:cNvSpPr txBox="1"/>
          <p:nvPr/>
        </p:nvSpPr>
        <p:spPr>
          <a:xfrm>
            <a:off x="1055950" y="1544175"/>
            <a:ext cx="6540000" cy="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p:txBody>
      </p:sp>
      <p:sp>
        <p:nvSpPr>
          <p:cNvPr id="1012" name="Shape 1012"/>
          <p:cNvSpPr txBox="1"/>
          <p:nvPr/>
        </p:nvSpPr>
        <p:spPr>
          <a:xfrm>
            <a:off x="1010525" y="762900"/>
            <a:ext cx="6540000" cy="261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Light"/>
                <a:ea typeface="Roboto Light"/>
                <a:cs typeface="Roboto Light"/>
                <a:sym typeface="Roboto Light"/>
              </a:rPr>
              <a:t>Write what you are going to say for each slide in the ‘speaker notes’ section as if you will read off the text verbatim during presentation.</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rPr lang="en">
                <a:latin typeface="Roboto Light"/>
                <a:ea typeface="Roboto Light"/>
                <a:cs typeface="Roboto Light"/>
                <a:sym typeface="Roboto Light"/>
              </a:rPr>
              <a:t>Practice the presentation the day before for </a:t>
            </a:r>
            <a:r>
              <a:rPr b="1" lang="en">
                <a:latin typeface="Roboto"/>
                <a:ea typeface="Roboto"/>
                <a:cs typeface="Roboto"/>
                <a:sym typeface="Roboto"/>
              </a:rPr>
              <a:t>an hour</a:t>
            </a:r>
            <a:r>
              <a:rPr lang="en">
                <a:latin typeface="Roboto Light"/>
                <a:ea typeface="Roboto Light"/>
                <a:cs typeface="Roboto Light"/>
                <a:sym typeface="Roboto Light"/>
              </a:rPr>
              <a:t> or more.</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rPr lang="en">
                <a:latin typeface="Roboto Light"/>
                <a:ea typeface="Roboto Light"/>
                <a:cs typeface="Roboto Light"/>
                <a:sym typeface="Roboto Light"/>
              </a:rPr>
              <a:t>While giving the presentation, don’t depend on the text, but recall what you were going to say based on the queues left in the ‘speaker notes’.</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rPr lang="en">
                <a:latin typeface="Roboto Light"/>
                <a:ea typeface="Roboto Light"/>
                <a:cs typeface="Roboto Light"/>
                <a:sym typeface="Roboto Light"/>
              </a:rPr>
              <a:t>Speak slowly and clearly, and take your time. </a:t>
            </a:r>
            <a:r>
              <a:rPr b="1" lang="en">
                <a:latin typeface="Roboto"/>
                <a:ea typeface="Roboto"/>
                <a:cs typeface="Roboto"/>
                <a:sym typeface="Roboto"/>
              </a:rPr>
              <a:t>DO NOT MUMBLE!</a:t>
            </a:r>
            <a:endParaRPr b="1">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rPr lang="en">
                <a:latin typeface="Roboto Light"/>
                <a:ea typeface="Roboto Light"/>
                <a:cs typeface="Roboto Light"/>
                <a:sym typeface="Roboto Light"/>
              </a:rPr>
              <a:t>Do not rush through slides. After saying something, </a:t>
            </a:r>
            <a:r>
              <a:rPr b="1" lang="en">
                <a:latin typeface="Roboto"/>
                <a:ea typeface="Roboto"/>
                <a:cs typeface="Roboto"/>
                <a:sym typeface="Roboto"/>
              </a:rPr>
              <a:t>let there be silence</a:t>
            </a:r>
            <a:r>
              <a:rPr lang="en">
                <a:latin typeface="Roboto Light"/>
                <a:ea typeface="Roboto Light"/>
                <a:cs typeface="Roboto Light"/>
                <a:sym typeface="Roboto Light"/>
              </a:rPr>
              <a:t> and let the audience look at the slides for a moment before moving on.</a:t>
            </a:r>
            <a:endParaRPr>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1100"/>
              <a:buFont typeface="Arial"/>
              <a:buNone/>
            </a:pPr>
            <a:r>
              <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p:txBody>
      </p:sp>
      <p:sp>
        <p:nvSpPr>
          <p:cNvPr id="1013" name="Shape 1013"/>
          <p:cNvSpPr txBox="1"/>
          <p:nvPr/>
        </p:nvSpPr>
        <p:spPr>
          <a:xfrm>
            <a:off x="675575" y="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Guidelines for </a:t>
            </a:r>
            <a:r>
              <a:rPr b="1" lang="en" sz="3000">
                <a:solidFill>
                  <a:schemeClr val="dk1"/>
                </a:solidFill>
                <a:latin typeface="Roboto"/>
                <a:ea typeface="Roboto"/>
                <a:cs typeface="Roboto"/>
                <a:sym typeface="Roboto"/>
              </a:rPr>
              <a:t>presenting</a:t>
            </a:r>
            <a:r>
              <a:rPr lang="en" sz="3000">
                <a:solidFill>
                  <a:schemeClr val="dk1"/>
                </a:solidFill>
                <a:latin typeface="Roboto Light"/>
                <a:ea typeface="Roboto Light"/>
                <a:cs typeface="Roboto Light"/>
                <a:sym typeface="Roboto Light"/>
              </a:rPr>
              <a:t> a presentation:</a:t>
            </a:r>
            <a:endParaRPr sz="3000">
              <a:solidFill>
                <a:schemeClr val="dk1"/>
              </a:solidFill>
              <a:latin typeface="Roboto Light"/>
              <a:ea typeface="Roboto Light"/>
              <a:cs typeface="Roboto Light"/>
              <a:sym typeface="Roboto Light"/>
            </a:endParaRPr>
          </a:p>
        </p:txBody>
      </p:sp>
      <p:sp>
        <p:nvSpPr>
          <p:cNvPr id="1014" name="Shape 10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8" name="Shape 1018"/>
        <p:cNvGrpSpPr/>
        <p:nvPr/>
      </p:nvGrpSpPr>
      <p:grpSpPr>
        <a:xfrm>
          <a:off x="0" y="0"/>
          <a:ext cx="0" cy="0"/>
          <a:chOff x="0" y="0"/>
          <a:chExt cx="0" cy="0"/>
        </a:xfrm>
      </p:grpSpPr>
      <p:sp>
        <p:nvSpPr>
          <p:cNvPr id="1019" name="Shape 1019"/>
          <p:cNvSpPr txBox="1"/>
          <p:nvPr/>
        </p:nvSpPr>
        <p:spPr>
          <a:xfrm>
            <a:off x="1055950" y="1544175"/>
            <a:ext cx="6540000" cy="76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Roboto Light"/>
              <a:ea typeface="Roboto Light"/>
              <a:cs typeface="Roboto Light"/>
              <a:sym typeface="Roboto Light"/>
            </a:endParaRPr>
          </a:p>
        </p:txBody>
      </p:sp>
      <p:sp>
        <p:nvSpPr>
          <p:cNvPr id="1020" name="Shape 1020"/>
          <p:cNvSpPr txBox="1"/>
          <p:nvPr/>
        </p:nvSpPr>
        <p:spPr>
          <a:xfrm>
            <a:off x="987825" y="829175"/>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3000">
                <a:solidFill>
                  <a:schemeClr val="dk1"/>
                </a:solidFill>
                <a:latin typeface="Roboto Light"/>
                <a:ea typeface="Roboto Light"/>
                <a:cs typeface="Roboto Light"/>
                <a:sym typeface="Roboto Light"/>
              </a:rPr>
              <a:t>MUST HAVE VIDEOS:</a:t>
            </a:r>
            <a:endParaRPr sz="3000">
              <a:solidFill>
                <a:schemeClr val="dk1"/>
              </a:solidFill>
              <a:latin typeface="Roboto Light"/>
              <a:ea typeface="Roboto Light"/>
              <a:cs typeface="Roboto Light"/>
              <a:sym typeface="Roboto Light"/>
            </a:endParaRPr>
          </a:p>
        </p:txBody>
      </p:sp>
      <p:sp>
        <p:nvSpPr>
          <p:cNvPr id="1021" name="Shape 1021"/>
          <p:cNvSpPr txBox="1"/>
          <p:nvPr/>
        </p:nvSpPr>
        <p:spPr>
          <a:xfrm>
            <a:off x="1090025" y="1884825"/>
            <a:ext cx="7039800" cy="24663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Font typeface="Roboto Light"/>
              <a:buAutoNum type="arabicPeriod"/>
            </a:pPr>
            <a:r>
              <a:rPr lang="en">
                <a:solidFill>
                  <a:schemeClr val="dk1"/>
                </a:solidFill>
                <a:latin typeface="Roboto Light"/>
                <a:ea typeface="Roboto Light"/>
                <a:cs typeface="Roboto Light"/>
                <a:sym typeface="Roboto Light"/>
              </a:rPr>
              <a:t>Nicely synchronized video-mosaic of side view of robot + RGB feed + D feed. </a:t>
            </a:r>
            <a:endParaRPr>
              <a:solidFill>
                <a:schemeClr val="dk1"/>
              </a:solidFill>
              <a:latin typeface="Roboto Light"/>
              <a:ea typeface="Roboto Light"/>
              <a:cs typeface="Roboto Light"/>
              <a:sym typeface="Roboto Light"/>
            </a:endParaRPr>
          </a:p>
          <a:p>
            <a:pPr indent="-317500" lvl="0" marL="457200" rtl="0">
              <a:spcBef>
                <a:spcPts val="0"/>
              </a:spcBef>
              <a:spcAft>
                <a:spcPts val="0"/>
              </a:spcAft>
              <a:buClr>
                <a:schemeClr val="dk1"/>
              </a:buClr>
              <a:buSzPts val="1400"/>
              <a:buFont typeface="Roboto Light"/>
              <a:buAutoNum type="arabicPeriod"/>
            </a:pPr>
            <a:r>
              <a:rPr lang="en">
                <a:solidFill>
                  <a:schemeClr val="dk1"/>
                </a:solidFill>
                <a:latin typeface="Roboto Light"/>
                <a:ea typeface="Roboto Light"/>
                <a:cs typeface="Roboto Light"/>
                <a:sym typeface="Roboto Light"/>
              </a:rPr>
              <a:t>Synchronized video-mosaic of side view of robot + RGBD pointcloud visualized with high decay time. (I’ll help you make this in lab).</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1022" name="Shape 10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sp>
        <p:nvSpPr>
          <p:cNvPr id="1027" name="Shape 10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pic>
        <p:nvPicPr>
          <p:cNvPr id="1028" name="Shape 1028"/>
          <p:cNvPicPr preferRelativeResize="0"/>
          <p:nvPr/>
        </p:nvPicPr>
        <p:blipFill>
          <a:blip r:embed="rId3">
            <a:alphaModFix/>
          </a:blip>
          <a:stretch>
            <a:fillRect/>
          </a:stretch>
        </p:blipFill>
        <p:spPr>
          <a:xfrm>
            <a:off x="158953" y="401744"/>
            <a:ext cx="2613450" cy="4597725"/>
          </a:xfrm>
          <a:prstGeom prst="rect">
            <a:avLst/>
          </a:prstGeom>
          <a:noFill/>
          <a:ln>
            <a:noFill/>
          </a:ln>
        </p:spPr>
      </p:pic>
      <p:sp>
        <p:nvSpPr>
          <p:cNvPr id="1029" name="Shape 1029"/>
          <p:cNvSpPr txBox="1"/>
          <p:nvPr/>
        </p:nvSpPr>
        <p:spPr>
          <a:xfrm>
            <a:off x="871175" y="87050"/>
            <a:ext cx="1713900" cy="31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oboto Mono"/>
                <a:ea typeface="Roboto Mono"/>
                <a:cs typeface="Roboto Mono"/>
                <a:sym typeface="Roboto Mono"/>
              </a:rPr>
              <a:t>Kinova Joint 6</a:t>
            </a:r>
            <a:endParaRPr>
              <a:latin typeface="Roboto Mono"/>
              <a:ea typeface="Roboto Mono"/>
              <a:cs typeface="Roboto Mono"/>
              <a:sym typeface="Roboto Mono"/>
            </a:endParaRPr>
          </a:p>
        </p:txBody>
      </p:sp>
      <p:grpSp>
        <p:nvGrpSpPr>
          <p:cNvPr id="1030" name="Shape 1030"/>
          <p:cNvGrpSpPr/>
          <p:nvPr/>
        </p:nvGrpSpPr>
        <p:grpSpPr>
          <a:xfrm>
            <a:off x="2703975" y="1586743"/>
            <a:ext cx="3150986" cy="1295016"/>
            <a:chOff x="3784600" y="1802093"/>
            <a:chExt cx="3150986" cy="1295016"/>
          </a:xfrm>
        </p:grpSpPr>
        <p:pic>
          <p:nvPicPr>
            <p:cNvPr id="1031" name="Shape 1031"/>
            <p:cNvPicPr preferRelativeResize="0"/>
            <p:nvPr/>
          </p:nvPicPr>
          <p:blipFill rotWithShape="1">
            <a:blip r:embed="rId4">
              <a:alphaModFix/>
            </a:blip>
            <a:srcRect b="45238" l="0" r="0" t="0"/>
            <a:stretch/>
          </p:blipFill>
          <p:spPr>
            <a:xfrm rot="326339">
              <a:off x="4790000" y="1899050"/>
              <a:ext cx="2098125" cy="1101101"/>
            </a:xfrm>
            <a:prstGeom prst="rect">
              <a:avLst/>
            </a:prstGeom>
            <a:noFill/>
            <a:ln>
              <a:noFill/>
            </a:ln>
          </p:spPr>
        </p:pic>
        <p:pic>
          <p:nvPicPr>
            <p:cNvPr id="1032" name="Shape 1032"/>
            <p:cNvPicPr preferRelativeResize="0"/>
            <p:nvPr/>
          </p:nvPicPr>
          <p:blipFill rotWithShape="1">
            <a:blip r:embed="rId5">
              <a:alphaModFix/>
            </a:blip>
            <a:srcRect b="55218" l="208" r="30419" t="-9950"/>
            <a:stretch/>
          </p:blipFill>
          <p:spPr>
            <a:xfrm>
              <a:off x="3784600" y="1843150"/>
              <a:ext cx="1396075" cy="1148974"/>
            </a:xfrm>
            <a:prstGeom prst="rect">
              <a:avLst/>
            </a:prstGeom>
            <a:noFill/>
            <a:ln>
              <a:noFill/>
            </a:ln>
          </p:spPr>
        </p:pic>
      </p:grpSp>
      <p:pic>
        <p:nvPicPr>
          <p:cNvPr id="1033" name="Shape 1033"/>
          <p:cNvPicPr preferRelativeResize="0"/>
          <p:nvPr/>
        </p:nvPicPr>
        <p:blipFill>
          <a:blip r:embed="rId6">
            <a:alphaModFix/>
          </a:blip>
          <a:stretch>
            <a:fillRect/>
          </a:stretch>
        </p:blipFill>
        <p:spPr>
          <a:xfrm>
            <a:off x="5824653" y="1051234"/>
            <a:ext cx="2142801" cy="1714241"/>
          </a:xfrm>
          <a:prstGeom prst="rect">
            <a:avLst/>
          </a:prstGeom>
          <a:noFill/>
          <a:ln>
            <a:noFill/>
          </a:ln>
        </p:spPr>
      </p:pic>
      <p:sp>
        <p:nvSpPr>
          <p:cNvPr id="1034" name="Shape 1034"/>
          <p:cNvSpPr txBox="1"/>
          <p:nvPr/>
        </p:nvSpPr>
        <p:spPr>
          <a:xfrm>
            <a:off x="6189475" y="3809425"/>
            <a:ext cx="1716600" cy="444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Plug Positive side </a:t>
            </a:r>
            <a:endParaRPr/>
          </a:p>
        </p:txBody>
      </p:sp>
      <p:sp>
        <p:nvSpPr>
          <p:cNvPr id="1035" name="Shape 1035"/>
          <p:cNvSpPr txBox="1"/>
          <p:nvPr/>
        </p:nvSpPr>
        <p:spPr>
          <a:xfrm>
            <a:off x="5006300" y="4254025"/>
            <a:ext cx="1647900" cy="31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Plug negative side</a:t>
            </a:r>
            <a:endParaRPr/>
          </a:p>
        </p:txBody>
      </p:sp>
      <p:sp>
        <p:nvSpPr>
          <p:cNvPr id="1036" name="Shape 1036"/>
          <p:cNvSpPr/>
          <p:nvPr/>
        </p:nvSpPr>
        <p:spPr>
          <a:xfrm>
            <a:off x="1347325" y="1265250"/>
            <a:ext cx="1914975" cy="1388350"/>
          </a:xfrm>
          <a:custGeom>
            <a:pathLst>
              <a:path extrusionOk="0" h="55534" w="76599">
                <a:moveTo>
                  <a:pt x="0" y="3556"/>
                </a:moveTo>
                <a:lnTo>
                  <a:pt x="7113" y="0"/>
                </a:lnTo>
                <a:lnTo>
                  <a:pt x="76599" y="42950"/>
                </a:lnTo>
                <a:lnTo>
                  <a:pt x="72769" y="55534"/>
                </a:lnTo>
                <a:close/>
              </a:path>
            </a:pathLst>
          </a:custGeom>
          <a:solidFill>
            <a:srgbClr val="E06666"/>
          </a:solidFill>
          <a:ln cap="flat" cmpd="sng" w="9525">
            <a:solidFill>
              <a:schemeClr val="dk2"/>
            </a:solidFill>
            <a:prstDash val="solid"/>
            <a:round/>
            <a:headEnd len="med" w="med" type="none"/>
            <a:tailEnd len="med" w="med" type="none"/>
          </a:ln>
        </p:spPr>
      </p:sp>
      <p:sp>
        <p:nvSpPr>
          <p:cNvPr id="1037" name="Shape 1037"/>
          <p:cNvSpPr txBox="1"/>
          <p:nvPr/>
        </p:nvSpPr>
        <p:spPr>
          <a:xfrm rot="2019858">
            <a:off x="2007637" y="2191945"/>
            <a:ext cx="2035445" cy="444814"/>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rgbClr val="F3F3F3"/>
                </a:solidFill>
                <a:latin typeface="Roboto Mono"/>
                <a:ea typeface="Roboto Mono"/>
                <a:cs typeface="Roboto Mono"/>
                <a:sym typeface="Roboto Mono"/>
              </a:rPr>
              <a:t>First 8 pins</a:t>
            </a:r>
            <a:endParaRPr sz="1000">
              <a:solidFill>
                <a:srgbClr val="F3F3F3"/>
              </a:solidFill>
              <a:latin typeface="Roboto Mono"/>
              <a:ea typeface="Roboto Mono"/>
              <a:cs typeface="Roboto Mono"/>
              <a:sym typeface="Roboto Mono"/>
            </a:endParaRPr>
          </a:p>
        </p:txBody>
      </p:sp>
      <p:sp>
        <p:nvSpPr>
          <p:cNvPr id="1038" name="Shape 1038"/>
          <p:cNvSpPr/>
          <p:nvPr/>
        </p:nvSpPr>
        <p:spPr>
          <a:xfrm>
            <a:off x="1559325" y="1190025"/>
            <a:ext cx="1853425" cy="1142150"/>
          </a:xfrm>
          <a:custGeom>
            <a:pathLst>
              <a:path extrusionOk="0" h="45686" w="74137">
                <a:moveTo>
                  <a:pt x="0" y="3009"/>
                </a:moveTo>
                <a:lnTo>
                  <a:pt x="5745" y="0"/>
                </a:lnTo>
                <a:lnTo>
                  <a:pt x="74137" y="27904"/>
                </a:lnTo>
                <a:lnTo>
                  <a:pt x="68666" y="45686"/>
                </a:lnTo>
                <a:close/>
              </a:path>
            </a:pathLst>
          </a:custGeom>
          <a:solidFill>
            <a:srgbClr val="434343"/>
          </a:solidFill>
          <a:ln cap="flat" cmpd="sng" w="9525">
            <a:solidFill>
              <a:schemeClr val="dk2"/>
            </a:solidFill>
            <a:prstDash val="solid"/>
            <a:round/>
            <a:headEnd len="med" w="med" type="none"/>
            <a:tailEnd len="med" w="med" type="none"/>
          </a:ln>
        </p:spPr>
      </p:sp>
      <p:sp>
        <p:nvSpPr>
          <p:cNvPr id="1039" name="Shape 1039"/>
          <p:cNvSpPr txBox="1"/>
          <p:nvPr/>
        </p:nvSpPr>
        <p:spPr>
          <a:xfrm rot="1789026">
            <a:off x="2099866" y="1785073"/>
            <a:ext cx="1771403" cy="348699"/>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rgbClr val="FFFFFF"/>
                </a:solidFill>
                <a:latin typeface="Roboto Mono"/>
                <a:ea typeface="Roboto Mono"/>
                <a:cs typeface="Roboto Mono"/>
                <a:sym typeface="Roboto Mono"/>
              </a:rPr>
              <a:t>Second 8 pins</a:t>
            </a:r>
            <a:endParaRPr sz="1000">
              <a:solidFill>
                <a:srgbClr val="FFFFFF"/>
              </a:solidFill>
              <a:latin typeface="Roboto Mono"/>
              <a:ea typeface="Roboto Mono"/>
              <a:cs typeface="Roboto Mono"/>
              <a:sym typeface="Roboto Mono"/>
            </a:endParaRPr>
          </a:p>
        </p:txBody>
      </p:sp>
      <p:sp>
        <p:nvSpPr>
          <p:cNvPr id="1040" name="Shape 1040"/>
          <p:cNvSpPr/>
          <p:nvPr/>
        </p:nvSpPr>
        <p:spPr>
          <a:xfrm>
            <a:off x="4944725" y="1778200"/>
            <a:ext cx="1634575" cy="964325"/>
          </a:xfrm>
          <a:custGeom>
            <a:pathLst>
              <a:path extrusionOk="0" h="38573" w="65383">
                <a:moveTo>
                  <a:pt x="0" y="38573"/>
                </a:moveTo>
                <a:lnTo>
                  <a:pt x="4651" y="24621"/>
                </a:lnTo>
                <a:lnTo>
                  <a:pt x="44866" y="20517"/>
                </a:lnTo>
                <a:lnTo>
                  <a:pt x="63468" y="0"/>
                </a:lnTo>
                <a:lnTo>
                  <a:pt x="65383" y="2188"/>
                </a:lnTo>
                <a:lnTo>
                  <a:pt x="45686" y="22159"/>
                </a:lnTo>
                <a:close/>
              </a:path>
            </a:pathLst>
          </a:custGeom>
          <a:solidFill>
            <a:srgbClr val="EA9999">
              <a:alpha val="49620"/>
            </a:srgbClr>
          </a:solidFill>
          <a:ln>
            <a:noFill/>
          </a:ln>
        </p:spPr>
      </p:sp>
      <p:sp>
        <p:nvSpPr>
          <p:cNvPr id="1041" name="Shape 1041"/>
          <p:cNvSpPr/>
          <p:nvPr/>
        </p:nvSpPr>
        <p:spPr>
          <a:xfrm>
            <a:off x="5088350" y="1969675"/>
            <a:ext cx="1436250" cy="403525"/>
          </a:xfrm>
          <a:custGeom>
            <a:pathLst>
              <a:path extrusionOk="0" h="16141" w="57450">
                <a:moveTo>
                  <a:pt x="0" y="16141"/>
                </a:moveTo>
                <a:lnTo>
                  <a:pt x="4377" y="0"/>
                </a:lnTo>
                <a:lnTo>
                  <a:pt x="57450" y="548"/>
                </a:lnTo>
                <a:lnTo>
                  <a:pt x="56629" y="3283"/>
                </a:lnTo>
                <a:close/>
              </a:path>
            </a:pathLst>
          </a:custGeom>
          <a:solidFill>
            <a:srgbClr val="999999">
              <a:alpha val="57309"/>
            </a:srgbClr>
          </a:solidFill>
          <a:ln>
            <a:noFill/>
          </a:ln>
        </p:spPr>
      </p:sp>
      <p:sp>
        <p:nvSpPr>
          <p:cNvPr id="1042" name="Shape 1042"/>
          <p:cNvSpPr/>
          <p:nvPr/>
        </p:nvSpPr>
        <p:spPr>
          <a:xfrm>
            <a:off x="5273025" y="2003875"/>
            <a:ext cx="1251575" cy="2332175"/>
          </a:xfrm>
          <a:custGeom>
            <a:pathLst>
              <a:path extrusionOk="0" h="93287" w="50063">
                <a:moveTo>
                  <a:pt x="50063" y="0"/>
                </a:moveTo>
                <a:lnTo>
                  <a:pt x="0" y="93287"/>
                </a:lnTo>
              </a:path>
            </a:pathLst>
          </a:custGeom>
          <a:noFill/>
          <a:ln cap="flat" cmpd="sng" w="76200">
            <a:solidFill>
              <a:srgbClr val="999999"/>
            </a:solidFill>
            <a:prstDash val="solid"/>
            <a:round/>
            <a:headEnd len="med" w="med" type="none"/>
            <a:tailEnd len="med" w="med" type="none"/>
          </a:ln>
        </p:spPr>
      </p:sp>
      <p:sp>
        <p:nvSpPr>
          <p:cNvPr id="1043" name="Shape 1043"/>
          <p:cNvSpPr/>
          <p:nvPr/>
        </p:nvSpPr>
        <p:spPr>
          <a:xfrm>
            <a:off x="6449350" y="2209050"/>
            <a:ext cx="109425" cy="1714187"/>
          </a:xfrm>
          <a:custGeom>
            <a:pathLst>
              <a:path extrusionOk="0" h="66204" w="4377">
                <a:moveTo>
                  <a:pt x="4377" y="0"/>
                </a:moveTo>
                <a:lnTo>
                  <a:pt x="0" y="66204"/>
                </a:lnTo>
              </a:path>
            </a:pathLst>
          </a:custGeom>
          <a:noFill/>
          <a:ln cap="flat" cmpd="sng" w="38100">
            <a:solidFill>
              <a:srgbClr val="EA9999"/>
            </a:solidFill>
            <a:prstDash val="solid"/>
            <a:round/>
            <a:headEnd len="med" w="med" type="none"/>
            <a:tailEnd len="med" w="med" type="none"/>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nvSpPr>
        <p:spPr>
          <a:xfrm>
            <a:off x="251100" y="675850"/>
            <a:ext cx="8641800" cy="3245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sz="1800">
                <a:solidFill>
                  <a:schemeClr val="dk1"/>
                </a:solidFill>
                <a:latin typeface="Roboto"/>
                <a:ea typeface="Roboto"/>
                <a:cs typeface="Roboto"/>
                <a:sym typeface="Roboto"/>
              </a:rPr>
              <a:t>Computing Design </a:t>
            </a:r>
            <a:r>
              <a:rPr lang="en" sz="1800">
                <a:solidFill>
                  <a:schemeClr val="dk1"/>
                </a:solidFill>
                <a:latin typeface="Roboto Light"/>
                <a:ea typeface="Roboto Light"/>
                <a:cs typeface="Roboto Light"/>
                <a:sym typeface="Roboto Light"/>
              </a:rPr>
              <a:t>: </a:t>
            </a:r>
            <a:endParaRPr sz="1800">
              <a:solidFill>
                <a:schemeClr val="dk1"/>
              </a:solidFill>
              <a:latin typeface="Roboto Light"/>
              <a:ea typeface="Roboto Light"/>
              <a:cs typeface="Roboto Light"/>
              <a:sym typeface="Roboto Light"/>
            </a:endParaRPr>
          </a:p>
          <a:p>
            <a:pPr indent="457200" lvl="0" marL="457200" rtl="0">
              <a:lnSpc>
                <a:spcPct val="115000"/>
              </a:lnSpc>
              <a:spcBef>
                <a:spcPts val="0"/>
              </a:spcBef>
              <a:spcAft>
                <a:spcPts val="0"/>
              </a:spcAft>
              <a:buNone/>
            </a:pPr>
            <a:r>
              <a:rPr lang="en" sz="1800">
                <a:solidFill>
                  <a:schemeClr val="dk1"/>
                </a:solidFill>
                <a:latin typeface="Roboto Mono Light"/>
                <a:ea typeface="Roboto Mono Light"/>
                <a:cs typeface="Roboto Mono Light"/>
                <a:sym typeface="Roboto Mono Light"/>
              </a:rPr>
              <a:t>The substrate for handling the task.</a:t>
            </a:r>
            <a:endParaRPr sz="1800">
              <a:solidFill>
                <a:schemeClr val="dk1"/>
              </a:solidFill>
              <a:latin typeface="Roboto Mono Light"/>
              <a:ea typeface="Roboto Mono Light"/>
              <a:cs typeface="Roboto Mono Light"/>
              <a:sym typeface="Roboto Mono Light"/>
            </a:endParaRPr>
          </a:p>
          <a:p>
            <a:pPr indent="457200" lvl="0" marL="457200">
              <a:lnSpc>
                <a:spcPct val="115000"/>
              </a:lnSpc>
              <a:spcBef>
                <a:spcPts val="0"/>
              </a:spcBef>
              <a:spcAft>
                <a:spcPts val="0"/>
              </a:spcAft>
              <a:buNone/>
            </a:pPr>
            <a:r>
              <a:t/>
            </a:r>
            <a:endParaRPr sz="1800">
              <a:solidFill>
                <a:schemeClr val="dk1"/>
              </a:solidFill>
              <a:latin typeface="Roboto Mono Light"/>
              <a:ea typeface="Roboto Mono Light"/>
              <a:cs typeface="Roboto Mono Light"/>
              <a:sym typeface="Roboto Mono Light"/>
            </a:endParaRPr>
          </a:p>
          <a:p>
            <a:pPr indent="0" lvl="0" marL="0" rtl="0">
              <a:lnSpc>
                <a:spcPct val="115000"/>
              </a:lnSpc>
              <a:spcBef>
                <a:spcPts val="0"/>
              </a:spcBef>
              <a:spcAft>
                <a:spcPts val="0"/>
              </a:spcAft>
              <a:buNone/>
            </a:pPr>
            <a:r>
              <a:rPr b="1" lang="en" sz="1800">
                <a:solidFill>
                  <a:schemeClr val="dk1"/>
                </a:solidFill>
                <a:latin typeface="Roboto"/>
                <a:ea typeface="Roboto"/>
                <a:cs typeface="Roboto"/>
                <a:sym typeface="Roboto"/>
              </a:rPr>
              <a:t>Electrical Design </a:t>
            </a:r>
            <a:r>
              <a:rPr lang="en" sz="1800">
                <a:solidFill>
                  <a:schemeClr val="dk1"/>
                </a:solidFill>
                <a:latin typeface="Roboto Light"/>
                <a:ea typeface="Roboto Light"/>
                <a:cs typeface="Roboto Light"/>
                <a:sym typeface="Roboto Light"/>
              </a:rPr>
              <a:t>: </a:t>
            </a:r>
            <a:endParaRPr sz="1800">
              <a:solidFill>
                <a:schemeClr val="dk1"/>
              </a:solidFill>
              <a:latin typeface="Roboto Light"/>
              <a:ea typeface="Roboto Light"/>
              <a:cs typeface="Roboto Light"/>
              <a:sym typeface="Roboto Light"/>
            </a:endParaRPr>
          </a:p>
          <a:p>
            <a:pPr indent="457200" lvl="0" marL="457200" rtl="0">
              <a:lnSpc>
                <a:spcPct val="115000"/>
              </a:lnSpc>
              <a:spcBef>
                <a:spcPts val="0"/>
              </a:spcBef>
              <a:spcAft>
                <a:spcPts val="0"/>
              </a:spcAft>
              <a:buNone/>
            </a:pPr>
            <a:r>
              <a:rPr lang="en" sz="1800">
                <a:solidFill>
                  <a:schemeClr val="dk1"/>
                </a:solidFill>
                <a:latin typeface="Roboto Mono Light"/>
                <a:ea typeface="Roboto Mono Light"/>
                <a:cs typeface="Roboto Mono Light"/>
                <a:sym typeface="Roboto Mono Light"/>
              </a:rPr>
              <a:t>How to power the substrate.</a:t>
            </a:r>
            <a:endParaRPr sz="1800">
              <a:solidFill>
                <a:schemeClr val="dk1"/>
              </a:solidFill>
              <a:latin typeface="Roboto Mono Light"/>
              <a:ea typeface="Roboto Mono Light"/>
              <a:cs typeface="Roboto Mono Light"/>
              <a:sym typeface="Roboto Mono Light"/>
            </a:endParaRPr>
          </a:p>
          <a:p>
            <a:pPr indent="457200" lvl="0" marL="457200">
              <a:lnSpc>
                <a:spcPct val="115000"/>
              </a:lnSpc>
              <a:spcBef>
                <a:spcPts val="0"/>
              </a:spcBef>
              <a:spcAft>
                <a:spcPts val="0"/>
              </a:spcAft>
              <a:buNone/>
            </a:pPr>
            <a:r>
              <a:t/>
            </a:r>
            <a:endParaRPr sz="1800">
              <a:solidFill>
                <a:schemeClr val="dk1"/>
              </a:solidFill>
              <a:latin typeface="Roboto Mono Light"/>
              <a:ea typeface="Roboto Mono Light"/>
              <a:cs typeface="Roboto Mono Light"/>
              <a:sym typeface="Roboto Mono Light"/>
            </a:endParaRPr>
          </a:p>
          <a:p>
            <a:pPr indent="0" lvl="0" marL="0" rtl="0">
              <a:lnSpc>
                <a:spcPct val="115000"/>
              </a:lnSpc>
              <a:spcBef>
                <a:spcPts val="0"/>
              </a:spcBef>
              <a:spcAft>
                <a:spcPts val="0"/>
              </a:spcAft>
              <a:buNone/>
            </a:pPr>
            <a:r>
              <a:rPr b="1" lang="en" sz="1800">
                <a:solidFill>
                  <a:schemeClr val="dk1"/>
                </a:solidFill>
                <a:latin typeface="Roboto"/>
                <a:ea typeface="Roboto"/>
                <a:cs typeface="Roboto"/>
                <a:sym typeface="Roboto"/>
              </a:rPr>
              <a:t>Mechanical Mounting Design</a:t>
            </a:r>
            <a:r>
              <a:rPr lang="en" sz="1800">
                <a:solidFill>
                  <a:schemeClr val="dk1"/>
                </a:solidFill>
                <a:latin typeface="Roboto Light"/>
                <a:ea typeface="Roboto Light"/>
                <a:cs typeface="Roboto Light"/>
                <a:sym typeface="Roboto Light"/>
              </a:rPr>
              <a:t> : </a:t>
            </a:r>
            <a:endParaRPr sz="1800">
              <a:solidFill>
                <a:schemeClr val="dk1"/>
              </a:solidFill>
              <a:latin typeface="Roboto Light"/>
              <a:ea typeface="Roboto Light"/>
              <a:cs typeface="Roboto Light"/>
              <a:sym typeface="Roboto Light"/>
            </a:endParaRPr>
          </a:p>
          <a:p>
            <a:pPr indent="457200" lvl="0" marL="457200" rtl="0">
              <a:lnSpc>
                <a:spcPct val="115000"/>
              </a:lnSpc>
              <a:spcBef>
                <a:spcPts val="0"/>
              </a:spcBef>
              <a:spcAft>
                <a:spcPts val="0"/>
              </a:spcAft>
              <a:buNone/>
            </a:pPr>
            <a:r>
              <a:rPr lang="en" sz="1800">
                <a:solidFill>
                  <a:schemeClr val="dk1"/>
                </a:solidFill>
                <a:latin typeface="Roboto Mono Light"/>
                <a:ea typeface="Roboto Mono Light"/>
                <a:cs typeface="Roboto Mono Light"/>
                <a:sym typeface="Roboto Mono Light"/>
              </a:rPr>
              <a:t>How to physically secure the substrate.</a:t>
            </a:r>
            <a:endParaRPr sz="1800">
              <a:solidFill>
                <a:schemeClr val="dk1"/>
              </a:solidFill>
              <a:latin typeface="Roboto Mono Light"/>
              <a:ea typeface="Roboto Mono Light"/>
              <a:cs typeface="Roboto Mono Light"/>
              <a:sym typeface="Roboto Mono Light"/>
            </a:endParaRPr>
          </a:p>
          <a:p>
            <a:pPr indent="457200" lvl="0" marL="457200" rtl="0">
              <a:lnSpc>
                <a:spcPct val="115000"/>
              </a:lnSpc>
              <a:spcBef>
                <a:spcPts val="0"/>
              </a:spcBef>
              <a:spcAft>
                <a:spcPts val="0"/>
              </a:spcAft>
              <a:buNone/>
            </a:pPr>
            <a:r>
              <a:t/>
            </a:r>
            <a:endParaRPr sz="1800">
              <a:solidFill>
                <a:schemeClr val="dk1"/>
              </a:solidFill>
              <a:latin typeface="Roboto Mono Light"/>
              <a:ea typeface="Roboto Mono Light"/>
              <a:cs typeface="Roboto Mono Light"/>
              <a:sym typeface="Roboto Mono Light"/>
            </a:endParaRPr>
          </a:p>
          <a:p>
            <a:pPr indent="0" lvl="0" marL="0" rtl="0">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Software Design </a:t>
            </a:r>
            <a:r>
              <a:rPr lang="en" sz="1800">
                <a:solidFill>
                  <a:schemeClr val="dk1"/>
                </a:solidFill>
                <a:latin typeface="Roboto Light"/>
                <a:ea typeface="Roboto Light"/>
                <a:cs typeface="Roboto Light"/>
                <a:sym typeface="Roboto Light"/>
              </a:rPr>
              <a:t>: </a:t>
            </a:r>
            <a:endParaRPr sz="1800">
              <a:solidFill>
                <a:schemeClr val="dk1"/>
              </a:solidFill>
              <a:latin typeface="Roboto Light"/>
              <a:ea typeface="Roboto Light"/>
              <a:cs typeface="Roboto Light"/>
              <a:sym typeface="Roboto Light"/>
            </a:endParaRPr>
          </a:p>
          <a:p>
            <a:pPr indent="457200" lvl="0" marL="457200" rtl="0">
              <a:lnSpc>
                <a:spcPct val="115000"/>
              </a:lnSpc>
              <a:spcBef>
                <a:spcPts val="0"/>
              </a:spcBef>
              <a:spcAft>
                <a:spcPts val="0"/>
              </a:spcAft>
              <a:buClr>
                <a:schemeClr val="dk1"/>
              </a:buClr>
              <a:buSzPts val="1100"/>
              <a:buFont typeface="Arial"/>
              <a:buNone/>
            </a:pPr>
            <a:r>
              <a:rPr lang="en" sz="1800">
                <a:solidFill>
                  <a:schemeClr val="dk1"/>
                </a:solidFill>
                <a:latin typeface="Roboto Mono Light"/>
                <a:ea typeface="Roboto Mono Light"/>
                <a:cs typeface="Roboto Mono Light"/>
                <a:sym typeface="Roboto Mono Light"/>
              </a:rPr>
              <a:t>The magic incantations to make the task happen.</a:t>
            </a:r>
            <a:endParaRPr sz="1800">
              <a:solidFill>
                <a:schemeClr val="dk1"/>
              </a:solidFill>
              <a:latin typeface="Roboto Mono Light"/>
              <a:ea typeface="Roboto Mono Light"/>
              <a:cs typeface="Roboto Mono Light"/>
              <a:sym typeface="Roboto Mono Light"/>
            </a:endParaRPr>
          </a:p>
          <a:p>
            <a:pPr indent="0" lvl="0" marL="0" rtl="0">
              <a:lnSpc>
                <a:spcPct val="115000"/>
              </a:lnSpc>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a:p>
            <a:pPr indent="0" lvl="0" marL="0" rtl="0">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116" name="Shape 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
        <p:nvSpPr>
          <p:cNvPr id="117" name="Shape 117"/>
          <p:cNvSpPr txBox="1"/>
          <p:nvPr/>
        </p:nvSpPr>
        <p:spPr>
          <a:xfrm>
            <a:off x="-48684" y="4834321"/>
            <a:ext cx="3000000" cy="3546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999999"/>
                </a:solidFill>
                <a:latin typeface="Roboto Light"/>
                <a:ea typeface="Roboto Light"/>
                <a:cs typeface="Roboto Light"/>
                <a:sym typeface="Roboto Light"/>
              </a:rPr>
              <a:t>Design Outline</a:t>
            </a:r>
            <a:endParaRPr>
              <a:solidFill>
                <a:srgbClr val="9999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nvSpPr>
        <p:spPr>
          <a:xfrm>
            <a:off x="56775" y="1544500"/>
            <a:ext cx="7209900" cy="762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chemeClr val="dk1"/>
                </a:solidFill>
                <a:latin typeface="Roboto Light"/>
                <a:ea typeface="Roboto Light"/>
                <a:cs typeface="Roboto Light"/>
                <a:sym typeface="Roboto Light"/>
              </a:rPr>
              <a:t>Computing Design</a:t>
            </a:r>
            <a:endParaRPr sz="4800">
              <a:solidFill>
                <a:schemeClr val="dk1"/>
              </a:solidFill>
              <a:latin typeface="Roboto Light"/>
              <a:ea typeface="Roboto Light"/>
              <a:cs typeface="Roboto Light"/>
              <a:sym typeface="Roboto Light"/>
            </a:endParaRPr>
          </a:p>
        </p:txBody>
      </p:sp>
      <p:sp>
        <p:nvSpPr>
          <p:cNvPr id="123" name="Shape 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
              <a:t>‹#›</a:t>
            </a:fld>
            <a:endParaRPr/>
          </a:p>
        </p:txBody>
      </p:sp>
      <p:sp>
        <p:nvSpPr>
          <p:cNvPr id="124" name="Shape 124"/>
          <p:cNvSpPr txBox="1"/>
          <p:nvPr/>
        </p:nvSpPr>
        <p:spPr>
          <a:xfrm>
            <a:off x="749375" y="2420950"/>
            <a:ext cx="3054300" cy="76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666666"/>
                </a:solidFill>
                <a:latin typeface="Roboto Light"/>
                <a:ea typeface="Roboto Light"/>
                <a:cs typeface="Roboto Light"/>
                <a:sym typeface="Roboto Light"/>
              </a:rPr>
              <a:t>The substrate for the task.</a:t>
            </a:r>
            <a:endParaRPr>
              <a:solidFill>
                <a:srgbClr val="666666"/>
              </a:solidFill>
              <a:latin typeface="Roboto Light"/>
              <a:ea typeface="Roboto Light"/>
              <a:cs typeface="Roboto Light"/>
              <a:sym typeface="Roboto Light"/>
            </a:endParaRPr>
          </a:p>
        </p:txBody>
      </p:sp>
      <p:pic>
        <p:nvPicPr>
          <p:cNvPr id="125" name="Shape 125"/>
          <p:cNvPicPr preferRelativeResize="0"/>
          <p:nvPr/>
        </p:nvPicPr>
        <p:blipFill rotWithShape="1">
          <a:blip r:embed="rId3">
            <a:alphaModFix/>
          </a:blip>
          <a:srcRect b="14610" l="0" r="0" t="0"/>
          <a:stretch/>
        </p:blipFill>
        <p:spPr>
          <a:xfrm>
            <a:off x="5193700" y="1561008"/>
            <a:ext cx="1107775" cy="94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